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3654" r:id="rId2"/>
    <p:sldMasterId id="2147483655" r:id="rId3"/>
  </p:sldMasterIdLst>
  <p:notesMasterIdLst>
    <p:notesMasterId r:id="rId19"/>
  </p:notesMasterIdLst>
  <p:handoutMasterIdLst>
    <p:handoutMasterId r:id="rId20"/>
  </p:handoutMasterIdLst>
  <p:sldIdLst>
    <p:sldId id="294" r:id="rId4"/>
    <p:sldId id="460" r:id="rId5"/>
    <p:sldId id="463" r:id="rId6"/>
    <p:sldId id="476" r:id="rId7"/>
    <p:sldId id="466" r:id="rId8"/>
    <p:sldId id="477" r:id="rId9"/>
    <p:sldId id="480" r:id="rId10"/>
    <p:sldId id="481" r:id="rId11"/>
    <p:sldId id="478" r:id="rId12"/>
    <p:sldId id="474" r:id="rId13"/>
    <p:sldId id="490" r:id="rId14"/>
    <p:sldId id="489" r:id="rId15"/>
    <p:sldId id="479" r:id="rId16"/>
    <p:sldId id="491" r:id="rId17"/>
    <p:sldId id="441" r:id="rId18"/>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D1"/>
    <a:srgbClr val="FF0000"/>
    <a:srgbClr val="CCECFF"/>
    <a:srgbClr val="99CCFF"/>
    <a:srgbClr val="FFCC66"/>
    <a:srgbClr val="0000FF"/>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p:cViewPr>
        <p:scale>
          <a:sx n="86" d="100"/>
          <a:sy n="86" d="100"/>
        </p:scale>
        <p:origin x="-684" y="-5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622" cy="46418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794" y="0"/>
            <a:ext cx="3026622" cy="464185"/>
          </a:xfrm>
          <a:prstGeom prst="rect">
            <a:avLst/>
          </a:prstGeom>
        </p:spPr>
        <p:txBody>
          <a:bodyPr vert="horz" lIns="91440" tIns="45720" rIns="91440" bIns="45720" rtlCol="0"/>
          <a:lstStyle>
            <a:lvl1pPr algn="r">
              <a:defRPr sz="1200"/>
            </a:lvl1pPr>
          </a:lstStyle>
          <a:p>
            <a:fld id="{E81C332A-C708-4FA6-8FBF-E4AECEA8D1CD}" type="datetimeFigureOut">
              <a:rPr lang="en-US" smtClean="0"/>
              <a:t>12/5/2011</a:t>
            </a:fld>
            <a:endParaRPr lang="en-US"/>
          </a:p>
        </p:txBody>
      </p:sp>
      <p:sp>
        <p:nvSpPr>
          <p:cNvPr id="4" name="Footer Placeholder 3"/>
          <p:cNvSpPr>
            <a:spLocks noGrp="1"/>
          </p:cNvSpPr>
          <p:nvPr>
            <p:ph type="ftr" sz="quarter" idx="2"/>
          </p:nvPr>
        </p:nvSpPr>
        <p:spPr>
          <a:xfrm>
            <a:off x="1" y="8817926"/>
            <a:ext cx="3026622" cy="46418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794" y="8817926"/>
            <a:ext cx="3026622" cy="464185"/>
          </a:xfrm>
          <a:prstGeom prst="rect">
            <a:avLst/>
          </a:prstGeom>
        </p:spPr>
        <p:txBody>
          <a:bodyPr vert="horz" lIns="91440" tIns="45720" rIns="91440" bIns="45720" rtlCol="0" anchor="b"/>
          <a:lstStyle>
            <a:lvl1pPr algn="r">
              <a:defRPr sz="1200"/>
            </a:lvl1pPr>
          </a:lstStyle>
          <a:p>
            <a:fld id="{7628EDB9-CD74-4F8F-97AF-51CF4ED896EB}" type="slidenum">
              <a:rPr lang="en-US" smtClean="0"/>
              <a:t>‹#›</a:t>
            </a:fld>
            <a:endParaRPr lang="en-US"/>
          </a:p>
        </p:txBody>
      </p:sp>
    </p:spTree>
    <p:extLst>
      <p:ext uri="{BB962C8B-B14F-4D97-AF65-F5344CB8AC3E}">
        <p14:creationId xmlns:p14="http://schemas.microsoft.com/office/powerpoint/2010/main" val="2060368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26622"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958378" y="0"/>
            <a:ext cx="3026622"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1756" y="4409758"/>
            <a:ext cx="5121488" cy="417766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1" y="8819515"/>
            <a:ext cx="3026622"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958378" y="8819515"/>
            <a:ext cx="3026622"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eaLnBrk="0" hangingPunct="0">
              <a:defRPr sz="1200">
                <a:latin typeface="Times New Roman" pitchFamily="18" charset="0"/>
              </a:defRPr>
            </a:lvl1pPr>
          </a:lstStyle>
          <a:p>
            <a:pPr>
              <a:defRPr/>
            </a:pPr>
            <a:fld id="{628B2150-5E6E-4BAF-AB55-A79DFC4EA607}" type="slidenum">
              <a:rPr lang="en-US"/>
              <a:pPr>
                <a:defRPr/>
              </a:pPr>
              <a:t>‹#›</a:t>
            </a:fld>
            <a:endParaRPr lang="en-US"/>
          </a:p>
        </p:txBody>
      </p:sp>
    </p:spTree>
    <p:extLst>
      <p:ext uri="{BB962C8B-B14F-4D97-AF65-F5344CB8AC3E}">
        <p14:creationId xmlns:p14="http://schemas.microsoft.com/office/powerpoint/2010/main" val="1689851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1</a:t>
            </a:fld>
            <a:endParaRPr lang="en-US" smtClean="0"/>
          </a:p>
        </p:txBody>
      </p:sp>
      <p:sp>
        <p:nvSpPr>
          <p:cNvPr id="29699" name="Rectangle 2"/>
          <p:cNvSpPr>
            <a:spLocks noGrp="1" noRot="1" noChangeAspect="1" noChangeArrowheads="1" noTextEdit="1"/>
          </p:cNvSpPr>
          <p:nvPr>
            <p:ph type="sldImg"/>
          </p:nvPr>
        </p:nvSpPr>
        <p:spPr>
          <a:xfrm>
            <a:off x="1182688" y="693738"/>
            <a:ext cx="4618037" cy="3463925"/>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DC2381-D91F-4B72-A33E-F28F764AE0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9E81C2-F70B-43EF-BE2D-28C9E732CC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856CB9-BF4D-4F02-8B0C-9CE18982E0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994DD2-B736-4515-9F1A-B892D90F759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817F47-EF7F-4D8D-AB6C-714189D827C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9395A1-EEB0-4F85-8A10-C23A84CA91E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01898C-40BC-478D-8DED-1286CD64179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5A6B90-D2EF-4843-9E98-A5354F4C03B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F8DBEC-0F94-4713-9543-7F433BB25C1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EEB0495-BBCC-4913-A5CD-0A7D430B47B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8C8A25-34EB-42D0-B221-A8AE027C7B3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FE63FE-B7E0-4221-B61E-34B20B0952C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D7AA50-29CC-4254-9BFB-EA898F2E254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6D1153-E757-4AB8-AF3F-06E4727C766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56E7A7-5E5D-4459-9C72-43BAF1A3E1E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553F89-5E39-4287-8243-A1FDF348CF0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A00D38-9E9E-4246-B0D7-EB679042441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49CA3A-BEE7-4626-A5BB-0204E1549B4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934274-E291-4335-B0D4-CBE9EC58E7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CA09A7-96C9-4E26-9B75-37370453EAA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590187-D503-4363-A09E-8D4D416CC736}"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9B1ED23-936F-48E2-A39F-CBDD40D9FE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CD63AF-7EFF-4FFA-852F-EE1B3808BF8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CA3DAA-5D2A-4C3F-B98C-1EF8FA68118D}"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17987F-D8BA-48CB-9DC3-BA864094934D}"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8DBD73-B50B-4B7E-A6A2-A881EC59E59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FAA92D-A797-4A5D-AC06-E3AF0871F59D}"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F33FEF-18DD-46D8-95DD-583945047DA1}"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E0887A-DACA-4CB6-A8CD-ACFE0A0E02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61B899-4003-40C6-9C98-A54C8D627C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76050B-ED6F-403A-8195-B6B74DCE889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7A5CCF-F179-40D6-BF77-A62AA0471BF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8959BD-EE17-4419-8352-A6927DDC72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1CB42C-1BE7-4F70-9835-7F96B416EF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B6ADE9-75E9-431A-9C89-525F44D4C1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D5395A6-308E-4EC1-8F3A-336496A9F2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4EB9AF0-0E54-4F10-928C-B34C3961D6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51EFD53-59E9-49C4-86C8-626A1BE788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1600200"/>
            <a:ext cx="9144000" cy="2308324"/>
          </a:xfrm>
          <a:prstGeom prst="rect">
            <a:avLst/>
          </a:prstGeom>
          <a:noFill/>
          <a:ln w="9525">
            <a:noFill/>
            <a:miter lim="800000"/>
            <a:headEnd/>
            <a:tailEnd/>
          </a:ln>
        </p:spPr>
        <p:txBody>
          <a:bodyPr>
            <a:spAutoFit/>
          </a:bodyPr>
          <a:lstStyle/>
          <a:p>
            <a:pPr algn="ctr"/>
            <a:r>
              <a:rPr lang="en-US" sz="3600" b="1" dirty="0">
                <a:latin typeface="Georgia" pitchFamily="18" charset="0"/>
              </a:rPr>
              <a:t>Food Prices and the </a:t>
            </a:r>
            <a:r>
              <a:rPr lang="en-US" sz="3600" b="1" dirty="0" smtClean="0">
                <a:latin typeface="Georgia" pitchFamily="18" charset="0"/>
              </a:rPr>
              <a:t>Poor:</a:t>
            </a:r>
          </a:p>
          <a:p>
            <a:pPr algn="ctr"/>
            <a:r>
              <a:rPr lang="en-US" sz="3600" b="1" dirty="0" smtClean="0">
                <a:latin typeface="Georgia" pitchFamily="18" charset="0"/>
              </a:rPr>
              <a:t>The </a:t>
            </a:r>
            <a:r>
              <a:rPr lang="en-US" sz="3600" b="1" dirty="0">
                <a:latin typeface="Georgia" pitchFamily="18" charset="0"/>
              </a:rPr>
              <a:t>Differential Welfare Effects of </a:t>
            </a:r>
            <a:r>
              <a:rPr lang="en-US" sz="3600" b="1" dirty="0" smtClean="0">
                <a:latin typeface="Georgia" pitchFamily="18" charset="0"/>
              </a:rPr>
              <a:t>Price Levels and Volatility</a:t>
            </a:r>
            <a:endParaRPr lang="en-US" sz="3600" b="1" dirty="0">
              <a:latin typeface="Georgia" pitchFamily="18" charset="0"/>
            </a:endParaRPr>
          </a:p>
          <a:p>
            <a:pPr algn="ctr" eaLnBrk="0" hangingPunct="0"/>
            <a:endParaRPr lang="en-US" sz="3600" b="1" dirty="0">
              <a:solidFill>
                <a:schemeClr val="bg1"/>
              </a:solidFill>
              <a:latin typeface="Georgia" pitchFamily="18" charset="0"/>
            </a:endParaRPr>
          </a:p>
        </p:txBody>
      </p:sp>
      <p:sp>
        <p:nvSpPr>
          <p:cNvPr id="5123" name="Rectangle 6"/>
          <p:cNvSpPr>
            <a:spLocks noChangeArrowheads="1"/>
          </p:cNvSpPr>
          <p:nvPr/>
        </p:nvSpPr>
        <p:spPr bwMode="auto">
          <a:xfrm>
            <a:off x="0" y="4648200"/>
            <a:ext cx="9144000" cy="2062103"/>
          </a:xfrm>
          <a:prstGeom prst="rect">
            <a:avLst/>
          </a:prstGeom>
          <a:noFill/>
          <a:ln w="9525">
            <a:noFill/>
            <a:miter lim="800000"/>
            <a:headEnd/>
            <a:tailEnd/>
          </a:ln>
        </p:spPr>
        <p:txBody>
          <a:bodyPr>
            <a:spAutoFit/>
          </a:bodyPr>
          <a:lstStyle/>
          <a:p>
            <a:pPr algn="ctr" eaLnBrk="0" hangingPunct="0">
              <a:lnSpc>
                <a:spcPct val="80000"/>
              </a:lnSpc>
            </a:pPr>
            <a:r>
              <a:rPr lang="en-US" sz="2000" b="1" dirty="0">
                <a:latin typeface="Georgia" pitchFamily="18" charset="0"/>
                <a:cs typeface="Times New Roman" pitchFamily="18" charset="0"/>
              </a:rPr>
              <a:t>Chris </a:t>
            </a:r>
            <a:r>
              <a:rPr lang="en-US" sz="2000" b="1" dirty="0" smtClean="0">
                <a:latin typeface="Georgia" pitchFamily="18" charset="0"/>
                <a:cs typeface="Times New Roman" pitchFamily="18" charset="0"/>
              </a:rPr>
              <a:t>Barrett</a:t>
            </a:r>
          </a:p>
          <a:p>
            <a:pPr algn="ctr" eaLnBrk="0" hangingPunct="0">
              <a:lnSpc>
                <a:spcPct val="80000"/>
              </a:lnSpc>
            </a:pPr>
            <a:r>
              <a:rPr lang="en-US" sz="2000" b="1" dirty="0" smtClean="0">
                <a:latin typeface="Georgia" pitchFamily="18" charset="0"/>
                <a:cs typeface="Times New Roman" pitchFamily="18" charset="0"/>
              </a:rPr>
              <a:t>Cornell University</a:t>
            </a:r>
          </a:p>
          <a:p>
            <a:pPr algn="ctr" eaLnBrk="0" hangingPunct="0">
              <a:lnSpc>
                <a:spcPct val="80000"/>
              </a:lnSpc>
            </a:pPr>
            <a:endParaRPr lang="en-US" sz="2000" b="1" dirty="0">
              <a:latin typeface="Georgia" pitchFamily="18" charset="0"/>
              <a:cs typeface="Times New Roman" pitchFamily="18" charset="0"/>
            </a:endParaRPr>
          </a:p>
          <a:p>
            <a:pPr algn="ctr" eaLnBrk="0" hangingPunct="0">
              <a:lnSpc>
                <a:spcPct val="80000"/>
              </a:lnSpc>
            </a:pPr>
            <a:endParaRPr lang="en-US" sz="2000" b="1" dirty="0">
              <a:latin typeface="Georgia" pitchFamily="18" charset="0"/>
              <a:cs typeface="Times New Roman" pitchFamily="18" charset="0"/>
            </a:endParaRPr>
          </a:p>
          <a:p>
            <a:pPr algn="ctr" eaLnBrk="0" hangingPunct="0">
              <a:lnSpc>
                <a:spcPct val="80000"/>
              </a:lnSpc>
            </a:pPr>
            <a:r>
              <a:rPr lang="en-US" sz="2000" b="1" dirty="0" smtClean="0">
                <a:latin typeface="Georgia" pitchFamily="18" charset="0"/>
                <a:cs typeface="Times New Roman" pitchFamily="18" charset="0"/>
              </a:rPr>
              <a:t>International Agricultural Trade Research Consortium</a:t>
            </a:r>
          </a:p>
          <a:p>
            <a:pPr algn="ctr" eaLnBrk="0" hangingPunct="0">
              <a:lnSpc>
                <a:spcPct val="80000"/>
              </a:lnSpc>
            </a:pPr>
            <a:r>
              <a:rPr lang="en-US" sz="2000" b="1" dirty="0" smtClean="0">
                <a:latin typeface="Georgia" pitchFamily="18" charset="0"/>
                <a:cs typeface="Times New Roman" pitchFamily="18" charset="0"/>
              </a:rPr>
              <a:t>General Meeting Theme Day</a:t>
            </a:r>
          </a:p>
          <a:p>
            <a:pPr algn="ctr" eaLnBrk="0" hangingPunct="0">
              <a:lnSpc>
                <a:spcPct val="80000"/>
              </a:lnSpc>
            </a:pPr>
            <a:r>
              <a:rPr lang="en-US" sz="2000" b="1" dirty="0" smtClean="0">
                <a:latin typeface="Georgia" pitchFamily="18" charset="0"/>
                <a:cs typeface="Times New Roman" pitchFamily="18" charset="0"/>
              </a:rPr>
              <a:t>St. Petersburg, Florida</a:t>
            </a:r>
            <a:endParaRPr lang="en-US" sz="2000" b="1" dirty="0">
              <a:latin typeface="Georgia" pitchFamily="18" charset="0"/>
              <a:cs typeface="Times New Roman" pitchFamily="18" charset="0"/>
            </a:endParaRPr>
          </a:p>
          <a:p>
            <a:pPr algn="ctr" eaLnBrk="0" hangingPunct="0">
              <a:lnSpc>
                <a:spcPct val="80000"/>
              </a:lnSpc>
            </a:pPr>
            <a:r>
              <a:rPr lang="en-US" sz="2000" b="1" dirty="0" smtClean="0">
                <a:latin typeface="Georgia" pitchFamily="18" charset="0"/>
                <a:cs typeface="Times New Roman" pitchFamily="18" charset="0"/>
              </a:rPr>
              <a:t>December 11, 2011</a:t>
            </a:r>
            <a:endParaRPr lang="en-US" sz="2000" b="1" dirty="0">
              <a:latin typeface="Georgia" pitchFamily="18" charset="0"/>
              <a:cs typeface="Times New Roman" pitchFamily="18" charset="0"/>
            </a:endParaRP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53096" y="990600"/>
            <a:ext cx="8486103" cy="4525963"/>
          </a:xfrm>
        </p:spPr>
        <p:txBody>
          <a:bodyPr/>
          <a:lstStyle/>
          <a:p>
            <a:pPr marL="609600" indent="-609600" algn="ctr" eaLnBrk="1" hangingPunct="1">
              <a:buFontTx/>
              <a:buNone/>
            </a:pPr>
            <a:r>
              <a:rPr lang="en-US" sz="2800" b="1" dirty="0" smtClean="0">
                <a:latin typeface="Georgia" pitchFamily="18" charset="0"/>
              </a:rPr>
              <a:t>Resulting political unrest</a:t>
            </a:r>
          </a:p>
          <a:p>
            <a:pPr marL="0" indent="0" eaLnBrk="1" hangingPunct="1">
              <a:spcBef>
                <a:spcPts val="0"/>
              </a:spcBef>
              <a:buNone/>
            </a:pPr>
            <a:endParaRPr lang="en-US" sz="2400" dirty="0" smtClean="0">
              <a:latin typeface="Georgia" pitchFamily="18" charset="0"/>
            </a:endParaRPr>
          </a:p>
          <a:p>
            <a:pPr marL="0" indent="0" eaLnBrk="1" hangingPunct="1">
              <a:spcBef>
                <a:spcPts val="0"/>
              </a:spcBef>
              <a:buNone/>
            </a:pPr>
            <a:r>
              <a:rPr lang="en-US" sz="2400" b="1" u="sng" dirty="0" smtClean="0">
                <a:latin typeface="Georgia" pitchFamily="18" charset="0"/>
              </a:rPr>
              <a:t>Well understood</a:t>
            </a:r>
            <a:r>
              <a:rPr lang="en-US" sz="2400" b="1" dirty="0" smtClean="0">
                <a:latin typeface="Georgia" pitchFamily="18" charset="0"/>
              </a:rPr>
              <a:t>: </a:t>
            </a:r>
          </a:p>
          <a:p>
            <a:pPr marL="0" indent="0" eaLnBrk="1" hangingPunct="1">
              <a:spcBef>
                <a:spcPts val="0"/>
              </a:spcBef>
              <a:buNone/>
            </a:pPr>
            <a:r>
              <a:rPr lang="en-US" sz="2400" dirty="0" smtClean="0">
                <a:latin typeface="Georgia" pitchFamily="18" charset="0"/>
              </a:rPr>
              <a:t>High food prices (or resulting policy responses, such as “land grabs”) sow sociopolitical discontent in </a:t>
            </a:r>
            <a:r>
              <a:rPr lang="en-US" sz="2400" dirty="0">
                <a:latin typeface="Georgia" pitchFamily="18" charset="0"/>
              </a:rPr>
              <a:t>developing </a:t>
            </a:r>
            <a:r>
              <a:rPr lang="en-US" sz="2400" dirty="0" smtClean="0">
                <a:latin typeface="Georgia" pitchFamily="18" charset="0"/>
              </a:rPr>
              <a:t>countries: e.g., Haiti, Madagascar 2008; Egypt, Tunisia 2011.</a:t>
            </a:r>
          </a:p>
          <a:p>
            <a:pPr marL="0" indent="0" eaLnBrk="1" hangingPunct="1">
              <a:spcBef>
                <a:spcPts val="0"/>
              </a:spcBef>
              <a:buNone/>
            </a:pPr>
            <a:endParaRPr lang="en-US" sz="2400" dirty="0">
              <a:latin typeface="Georgia" pitchFamily="18" charset="0"/>
            </a:endParaRPr>
          </a:p>
          <a:p>
            <a:pPr marL="0" indent="0" eaLnBrk="1" hangingPunct="1">
              <a:spcBef>
                <a:spcPts val="0"/>
              </a:spcBef>
              <a:buNone/>
            </a:pPr>
            <a:r>
              <a:rPr lang="en-US" sz="2400" b="1" u="sng" dirty="0" smtClean="0">
                <a:latin typeface="Georgia" pitchFamily="18" charset="0"/>
              </a:rPr>
              <a:t>Less well understood</a:t>
            </a:r>
            <a:r>
              <a:rPr lang="en-US" sz="2400" b="1" dirty="0" smtClean="0">
                <a:latin typeface="Georgia" pitchFamily="18" charset="0"/>
              </a:rPr>
              <a:t>:</a:t>
            </a:r>
          </a:p>
          <a:p>
            <a:pPr marL="0" indent="0" eaLnBrk="1" hangingPunct="1">
              <a:spcBef>
                <a:spcPts val="0"/>
              </a:spcBef>
              <a:buNone/>
            </a:pPr>
            <a:r>
              <a:rPr lang="en-US" sz="2400" dirty="0" smtClean="0">
                <a:latin typeface="Georgia" pitchFamily="18" charset="0"/>
              </a:rPr>
              <a:t>Higher food price volatility is </a:t>
            </a:r>
            <a:r>
              <a:rPr lang="en-US" sz="2400" b="1" i="1" dirty="0" smtClean="0">
                <a:latin typeface="Georgia" pitchFamily="18" charset="0"/>
              </a:rPr>
              <a:t>negatively</a:t>
            </a:r>
            <a:r>
              <a:rPr lang="en-US" sz="2400" dirty="0" smtClean="0">
                <a:latin typeface="Georgia" pitchFamily="18" charset="0"/>
              </a:rPr>
              <a:t> associated with political unrest in developing countries once one controls (even instruments) for food price levels, which exert a strong positive effect on political unrest  (Barrett and Bellemare 2011; Bellemare 2011). </a:t>
            </a:r>
            <a:endParaRPr lang="en-US" sz="2400" b="1" dirty="0" smtClean="0">
              <a:latin typeface="Georgia" pitchFamily="18" charset="0"/>
            </a:endParaRPr>
          </a:p>
        </p:txBody>
      </p:sp>
      <p:pic>
        <p:nvPicPr>
          <p:cNvPr id="6"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21" name="Title 5"/>
          <p:cNvSpPr txBox="1">
            <a:spLocks/>
          </p:cNvSpPr>
          <p:nvPr/>
        </p:nvSpPr>
        <p:spPr bwMode="auto">
          <a:xfrm>
            <a:off x="4724400" y="0"/>
            <a:ext cx="4419600" cy="990600"/>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Indirect corroboration</a:t>
            </a:r>
            <a:endParaRPr lang="en-US" sz="28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02636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53097" y="990600"/>
            <a:ext cx="8382000" cy="4525963"/>
          </a:xfrm>
        </p:spPr>
        <p:txBody>
          <a:bodyPr/>
          <a:lstStyle/>
          <a:p>
            <a:pPr marL="0" indent="0" algn="ctr" eaLnBrk="1" hangingPunct="1">
              <a:buFontTx/>
              <a:buNone/>
            </a:pPr>
            <a:r>
              <a:rPr lang="en-US" sz="2800" b="1" dirty="0" smtClean="0">
                <a:latin typeface="Georgia" pitchFamily="18" charset="0"/>
              </a:rPr>
              <a:t>Current food price policy dialogue </a:t>
            </a:r>
          </a:p>
          <a:p>
            <a:pPr marL="0" indent="0" eaLnBrk="1" hangingPunct="1">
              <a:spcBef>
                <a:spcPts val="0"/>
              </a:spcBef>
              <a:buFontTx/>
              <a:buNone/>
            </a:pPr>
            <a:endParaRPr lang="en-US" sz="2800" dirty="0" smtClean="0">
              <a:latin typeface="Georgia" pitchFamily="18" charset="0"/>
            </a:endParaRPr>
          </a:p>
          <a:p>
            <a:pPr marL="0" indent="0" eaLnBrk="1" hangingPunct="1">
              <a:spcBef>
                <a:spcPts val="0"/>
              </a:spcBef>
              <a:buFontTx/>
              <a:buNone/>
            </a:pPr>
            <a:r>
              <a:rPr lang="en-US" sz="2400" dirty="0" smtClean="0">
                <a:latin typeface="Georgia" pitchFamily="18" charset="0"/>
              </a:rPr>
              <a:t>But the push for reducing price volatility, rather than for reducing price levels, implicitly </a:t>
            </a:r>
            <a:r>
              <a:rPr lang="en-US" sz="2400" i="1" u="sng" dirty="0" smtClean="0">
                <a:latin typeface="Georgia" pitchFamily="18" charset="0"/>
              </a:rPr>
              <a:t>favors better off producers </a:t>
            </a:r>
            <a:r>
              <a:rPr lang="en-US" sz="2400" dirty="0" smtClean="0">
                <a:latin typeface="Georgia" pitchFamily="18" charset="0"/>
              </a:rPr>
              <a:t>(e.g., in Europe, North America, Australia, Brazil) over poorer consumers globally.  </a:t>
            </a:r>
          </a:p>
          <a:p>
            <a:pPr marL="0" indent="0" eaLnBrk="1" hangingPunct="1">
              <a:spcBef>
                <a:spcPts val="0"/>
              </a:spcBef>
              <a:buFontTx/>
              <a:buNone/>
            </a:pPr>
            <a:endParaRPr lang="en-US" sz="2400" dirty="0">
              <a:latin typeface="Georgia" pitchFamily="18" charset="0"/>
            </a:endParaRPr>
          </a:p>
          <a:p>
            <a:pPr marL="0" indent="0" eaLnBrk="1" hangingPunct="1">
              <a:spcBef>
                <a:spcPts val="0"/>
              </a:spcBef>
              <a:buFontTx/>
              <a:buNone/>
            </a:pPr>
            <a:r>
              <a:rPr lang="en-US" sz="2400" dirty="0" smtClean="0">
                <a:latin typeface="Georgia" pitchFamily="18" charset="0"/>
              </a:rPr>
              <a:t>Hence Marc Bellemare and my July </a:t>
            </a:r>
            <a:r>
              <a:rPr lang="en-US" sz="2400" i="1" dirty="0" smtClean="0">
                <a:latin typeface="Georgia" pitchFamily="18" charset="0"/>
              </a:rPr>
              <a:t>Foreign Affairs </a:t>
            </a:r>
            <a:r>
              <a:rPr lang="en-US" sz="2400" dirty="0" smtClean="0">
                <a:latin typeface="Georgia" pitchFamily="18" charset="0"/>
              </a:rPr>
              <a:t>paper:</a:t>
            </a:r>
          </a:p>
          <a:p>
            <a:pPr marL="609600" indent="-609600" eaLnBrk="1" hangingPunct="1">
              <a:buFontTx/>
              <a:buNone/>
            </a:pPr>
            <a:endParaRPr lang="en-US" sz="2400" dirty="0" smtClean="0">
              <a:latin typeface="Georgia" pitchFamily="18" charset="0"/>
            </a:endParaRPr>
          </a:p>
        </p:txBody>
      </p:sp>
      <p:pic>
        <p:nvPicPr>
          <p:cNvPr id="6"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756" y="4284624"/>
            <a:ext cx="8218487" cy="260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5"/>
          <p:cNvSpPr txBox="1">
            <a:spLocks/>
          </p:cNvSpPr>
          <p:nvPr/>
        </p:nvSpPr>
        <p:spPr bwMode="auto">
          <a:xfrm>
            <a:off x="4953000" y="0"/>
            <a:ext cx="4191000" cy="990600"/>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Policy implications</a:t>
            </a:r>
            <a:endParaRPr lang="en-US" sz="28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87182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53097" y="990600"/>
            <a:ext cx="8382000" cy="4525963"/>
          </a:xfrm>
        </p:spPr>
        <p:txBody>
          <a:bodyPr/>
          <a:lstStyle/>
          <a:p>
            <a:pPr marL="0" indent="0" algn="ctr" eaLnBrk="1" hangingPunct="1">
              <a:buFontTx/>
              <a:buNone/>
            </a:pPr>
            <a:r>
              <a:rPr lang="en-US" sz="2800" b="1" dirty="0">
                <a:latin typeface="Georgia" pitchFamily="18" charset="0"/>
              </a:rPr>
              <a:t>Current food price policy dialogue </a:t>
            </a:r>
          </a:p>
          <a:p>
            <a:pPr marL="0" indent="0" eaLnBrk="1" hangingPunct="1">
              <a:spcBef>
                <a:spcPts val="0"/>
              </a:spcBef>
              <a:buFontTx/>
              <a:buNone/>
            </a:pPr>
            <a:endParaRPr lang="en-US" sz="2400" dirty="0" smtClean="0">
              <a:latin typeface="Georgia" pitchFamily="18" charset="0"/>
            </a:endParaRPr>
          </a:p>
          <a:p>
            <a:pPr marL="0" indent="0" eaLnBrk="1" hangingPunct="1">
              <a:spcBef>
                <a:spcPts val="0"/>
              </a:spcBef>
              <a:buFontTx/>
              <a:buNone/>
            </a:pPr>
            <a:r>
              <a:rPr lang="en-US" sz="2400" dirty="0" smtClean="0">
                <a:latin typeface="Georgia" pitchFamily="18" charset="0"/>
              </a:rPr>
              <a:t>Prices will come down and stabilize naturally if/when/as supply-demand balance restored and food stocks replenish.  </a:t>
            </a:r>
          </a:p>
          <a:p>
            <a:pPr marL="0" indent="0" eaLnBrk="1" hangingPunct="1">
              <a:spcBef>
                <a:spcPts val="0"/>
              </a:spcBef>
              <a:buFontTx/>
              <a:buNone/>
            </a:pPr>
            <a:endParaRPr lang="en-US" sz="2400" dirty="0">
              <a:latin typeface="Georgia" pitchFamily="18" charset="0"/>
            </a:endParaRPr>
          </a:p>
          <a:p>
            <a:pPr marL="0" indent="0" eaLnBrk="1" hangingPunct="1">
              <a:spcBef>
                <a:spcPts val="0"/>
              </a:spcBef>
              <a:buNone/>
            </a:pPr>
            <a:r>
              <a:rPr lang="en-US" sz="2400" dirty="0" smtClean="0">
                <a:latin typeface="Georgia" pitchFamily="18" charset="0"/>
              </a:rPr>
              <a:t>There are high opportunity costs,</a:t>
            </a:r>
            <a:r>
              <a:rPr lang="en-US" sz="2400" dirty="0">
                <a:latin typeface="Georgia" pitchFamily="18" charset="0"/>
              </a:rPr>
              <a:t> </a:t>
            </a:r>
            <a:r>
              <a:rPr lang="en-US" sz="2400" dirty="0" smtClean="0">
                <a:latin typeface="Georgia" pitchFamily="18" charset="0"/>
              </a:rPr>
              <a:t>especially </a:t>
            </a:r>
            <a:r>
              <a:rPr lang="en-US" sz="2400" dirty="0">
                <a:latin typeface="Georgia" pitchFamily="18" charset="0"/>
              </a:rPr>
              <a:t>for poorer net </a:t>
            </a:r>
            <a:r>
              <a:rPr lang="en-US" sz="2400" dirty="0" smtClean="0">
                <a:latin typeface="Georgia" pitchFamily="18" charset="0"/>
              </a:rPr>
              <a:t>consumers, to resources (e.g., $, technical skill, political attention and will) devoted to active food price stabilization over: </a:t>
            </a:r>
          </a:p>
          <a:p>
            <a:pPr eaLnBrk="1" hangingPunct="1">
              <a:spcBef>
                <a:spcPts val="0"/>
              </a:spcBef>
              <a:buFontTx/>
              <a:buChar char="-"/>
            </a:pPr>
            <a:r>
              <a:rPr lang="en-US" sz="2400" dirty="0" smtClean="0">
                <a:latin typeface="Georgia" pitchFamily="18" charset="0"/>
              </a:rPr>
              <a:t>accelerating supply expansion via productivity growth or </a:t>
            </a:r>
          </a:p>
          <a:p>
            <a:pPr eaLnBrk="1" hangingPunct="1">
              <a:spcBef>
                <a:spcPts val="0"/>
              </a:spcBef>
              <a:buFontTx/>
              <a:buChar char="-"/>
            </a:pPr>
            <a:r>
              <a:rPr lang="en-US" sz="2400" dirty="0" smtClean="0">
                <a:latin typeface="Georgia" pitchFamily="18" charset="0"/>
              </a:rPr>
              <a:t>facilitating price stabilization through agricultural trade liberalization and improved physical and institutional infrastructure for food distribution in poor areas. </a:t>
            </a:r>
          </a:p>
        </p:txBody>
      </p:sp>
      <p:pic>
        <p:nvPicPr>
          <p:cNvPr id="6"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0"/>
            <a:ext cx="4191000" cy="990600"/>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Policy implications</a:t>
            </a:r>
            <a:endParaRPr lang="en-US" sz="28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80246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53096" y="990600"/>
            <a:ext cx="8562303" cy="4525963"/>
          </a:xfrm>
        </p:spPr>
        <p:txBody>
          <a:bodyPr/>
          <a:lstStyle/>
          <a:p>
            <a:pPr marL="0" indent="0" algn="ctr" eaLnBrk="1" hangingPunct="1">
              <a:buFontTx/>
              <a:buNone/>
            </a:pPr>
            <a:r>
              <a:rPr lang="en-US" sz="2800" b="1" dirty="0">
                <a:latin typeface="Georgia" pitchFamily="18" charset="0"/>
              </a:rPr>
              <a:t>Current food price policy dialogue </a:t>
            </a:r>
          </a:p>
          <a:p>
            <a:pPr marL="0" indent="0" eaLnBrk="1" hangingPunct="1">
              <a:spcBef>
                <a:spcPts val="0"/>
              </a:spcBef>
              <a:buFontTx/>
              <a:buNone/>
            </a:pPr>
            <a:endParaRPr lang="en-US" sz="2400" dirty="0" smtClean="0">
              <a:latin typeface="Georgia" pitchFamily="18" charset="0"/>
            </a:endParaRPr>
          </a:p>
          <a:p>
            <a:pPr marL="0" indent="0" eaLnBrk="1" fontAlgn="auto" hangingPunct="1">
              <a:spcBef>
                <a:spcPts val="0"/>
              </a:spcBef>
              <a:spcAft>
                <a:spcPts val="0"/>
              </a:spcAft>
              <a:buNone/>
              <a:defRPr/>
            </a:pPr>
            <a:r>
              <a:rPr lang="en-US" sz="2400" dirty="0" smtClean="0">
                <a:solidFill>
                  <a:schemeClr val="tx2">
                    <a:lumMod val="75000"/>
                  </a:schemeClr>
                </a:solidFill>
                <a:latin typeface="Georgia" pitchFamily="18" charset="0"/>
              </a:rPr>
              <a:t>Yet typical (misguided) statements by prominent people include claims such as:</a:t>
            </a:r>
          </a:p>
          <a:p>
            <a:pPr marL="0" indent="0" eaLnBrk="1" fontAlgn="auto" hangingPunct="1">
              <a:spcBef>
                <a:spcPts val="0"/>
              </a:spcBef>
              <a:spcAft>
                <a:spcPts val="0"/>
              </a:spcAft>
              <a:buNone/>
              <a:defRPr/>
            </a:pPr>
            <a:r>
              <a:rPr lang="en-US" sz="2400" dirty="0" smtClean="0">
                <a:solidFill>
                  <a:schemeClr val="tx2">
                    <a:lumMod val="75000"/>
                  </a:schemeClr>
                </a:solidFill>
                <a:latin typeface="Georgia" pitchFamily="18" charset="0"/>
              </a:rPr>
              <a:t>French President Sarkozy: </a:t>
            </a:r>
            <a:r>
              <a:rPr lang="en-US" sz="2400" dirty="0">
                <a:solidFill>
                  <a:schemeClr val="tx2">
                    <a:lumMod val="75000"/>
                  </a:schemeClr>
                </a:solidFill>
                <a:latin typeface="Georgia" pitchFamily="18" charset="0"/>
              </a:rPr>
              <a:t>“If we don’t do anything [about food price volatility], we run the risk of food riots in the poorest countries</a:t>
            </a:r>
            <a:r>
              <a:rPr lang="en-US" sz="2400" dirty="0" smtClean="0">
                <a:solidFill>
                  <a:schemeClr val="tx2">
                    <a:lumMod val="75000"/>
                  </a:schemeClr>
                </a:solidFill>
                <a:latin typeface="Georgia" pitchFamily="18" charset="0"/>
              </a:rPr>
              <a:t>.”</a:t>
            </a:r>
          </a:p>
          <a:p>
            <a:pPr marL="0" indent="0" eaLnBrk="1" fontAlgn="auto" hangingPunct="1">
              <a:spcBef>
                <a:spcPts val="0"/>
              </a:spcBef>
              <a:spcAft>
                <a:spcPts val="0"/>
              </a:spcAft>
              <a:buNone/>
              <a:defRPr/>
            </a:pPr>
            <a:r>
              <a:rPr lang="en-US" sz="2400" dirty="0" smtClean="0">
                <a:solidFill>
                  <a:schemeClr val="tx2">
                    <a:lumMod val="75000"/>
                  </a:schemeClr>
                </a:solidFill>
                <a:latin typeface="Georgia" pitchFamily="18" charset="0"/>
              </a:rPr>
              <a:t>World Bank President </a:t>
            </a:r>
            <a:r>
              <a:rPr lang="en-US" sz="2400" dirty="0" err="1" smtClean="0">
                <a:solidFill>
                  <a:schemeClr val="tx2">
                    <a:lumMod val="75000"/>
                  </a:schemeClr>
                </a:solidFill>
                <a:latin typeface="Georgia" pitchFamily="18" charset="0"/>
              </a:rPr>
              <a:t>Zoellick</a:t>
            </a:r>
            <a:r>
              <a:rPr lang="en-US" sz="2400" dirty="0" smtClean="0">
                <a:solidFill>
                  <a:schemeClr val="tx2">
                    <a:lumMod val="75000"/>
                  </a:schemeClr>
                </a:solidFill>
                <a:latin typeface="Georgia" pitchFamily="18" charset="0"/>
              </a:rPr>
              <a:t>: “[Food] prices remain volatile and millions of people around the world are still suffering.  The World Bank has been working … to protect the most vulnerable from the dangers of food price volatility.”</a:t>
            </a:r>
            <a:endParaRPr lang="en-US" sz="2400" dirty="0">
              <a:solidFill>
                <a:schemeClr val="tx2">
                  <a:lumMod val="75000"/>
                </a:schemeClr>
              </a:solidFill>
              <a:latin typeface="Georgia" pitchFamily="18" charset="0"/>
            </a:endParaRPr>
          </a:p>
          <a:p>
            <a:pPr marL="0" indent="0" eaLnBrk="1" fontAlgn="auto" hangingPunct="1">
              <a:spcBef>
                <a:spcPts val="0"/>
              </a:spcBef>
              <a:spcAft>
                <a:spcPts val="0"/>
              </a:spcAft>
              <a:buNone/>
              <a:defRPr/>
            </a:pPr>
            <a:r>
              <a:rPr lang="en-US" sz="2400" dirty="0" err="1" smtClean="0">
                <a:solidFill>
                  <a:schemeClr val="tx2">
                    <a:lumMod val="75000"/>
                  </a:schemeClr>
                </a:solidFill>
                <a:latin typeface="Georgia" pitchFamily="18" charset="0"/>
              </a:rPr>
              <a:t>Homi</a:t>
            </a:r>
            <a:r>
              <a:rPr lang="en-US" sz="2400" dirty="0" smtClean="0">
                <a:solidFill>
                  <a:schemeClr val="tx2">
                    <a:lumMod val="75000"/>
                  </a:schemeClr>
                </a:solidFill>
                <a:latin typeface="Georgia" pitchFamily="18" charset="0"/>
              </a:rPr>
              <a:t> </a:t>
            </a:r>
            <a:r>
              <a:rPr lang="en-US" sz="2400" dirty="0" err="1" smtClean="0">
                <a:solidFill>
                  <a:schemeClr val="tx2">
                    <a:lumMod val="75000"/>
                  </a:schemeClr>
                </a:solidFill>
                <a:latin typeface="Georgia" pitchFamily="18" charset="0"/>
              </a:rPr>
              <a:t>Kharas</a:t>
            </a:r>
            <a:r>
              <a:rPr lang="en-US" sz="2400" dirty="0" smtClean="0">
                <a:solidFill>
                  <a:schemeClr val="tx2">
                    <a:lumMod val="75000"/>
                  </a:schemeClr>
                </a:solidFill>
                <a:latin typeface="Georgia" pitchFamily="18" charset="0"/>
              </a:rPr>
              <a:t>, Brookings</a:t>
            </a:r>
            <a:r>
              <a:rPr lang="en-US" sz="2400" dirty="0">
                <a:solidFill>
                  <a:schemeClr val="tx2">
                    <a:lumMod val="75000"/>
                  </a:schemeClr>
                </a:solidFill>
                <a:latin typeface="Georgia" pitchFamily="18" charset="0"/>
              </a:rPr>
              <a:t>: “The crux of the food price challenge is about price volatility rather than high prices per se. It is the rapid and unpredictable changes in food prices that wreak havoc on markets, politics, and social stability.”</a:t>
            </a:r>
          </a:p>
          <a:p>
            <a:pPr marL="0" indent="0" eaLnBrk="1" fontAlgn="auto" hangingPunct="1">
              <a:spcBef>
                <a:spcPts val="0"/>
              </a:spcBef>
              <a:spcAft>
                <a:spcPts val="0"/>
              </a:spcAft>
              <a:buNone/>
              <a:defRPr/>
            </a:pPr>
            <a:endParaRPr lang="en-US" sz="2400" dirty="0" smtClean="0">
              <a:solidFill>
                <a:schemeClr val="tx2">
                  <a:lumMod val="75000"/>
                </a:schemeClr>
              </a:solidFill>
              <a:latin typeface="Georgia" pitchFamily="18" charset="0"/>
            </a:endParaRPr>
          </a:p>
          <a:p>
            <a:pPr marL="0" indent="0" eaLnBrk="1" fontAlgn="auto" hangingPunct="1">
              <a:spcBef>
                <a:spcPts val="0"/>
              </a:spcBef>
              <a:spcAft>
                <a:spcPts val="0"/>
              </a:spcAft>
              <a:buNone/>
              <a:defRPr/>
            </a:pPr>
            <a:endParaRPr lang="en-US" sz="2400" dirty="0">
              <a:solidFill>
                <a:schemeClr val="tx2">
                  <a:lumMod val="75000"/>
                </a:schemeClr>
              </a:solidFill>
              <a:latin typeface="Georgia" pitchFamily="18" charset="0"/>
            </a:endParaRPr>
          </a:p>
        </p:txBody>
      </p:sp>
      <p:pic>
        <p:nvPicPr>
          <p:cNvPr id="6"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21" name="Title 5"/>
          <p:cNvSpPr txBox="1">
            <a:spLocks/>
          </p:cNvSpPr>
          <p:nvPr/>
        </p:nvSpPr>
        <p:spPr bwMode="auto">
          <a:xfrm>
            <a:off x="4953000" y="0"/>
            <a:ext cx="4191000" cy="990600"/>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Policy implications</a:t>
            </a:r>
            <a:endParaRPr lang="en-US" sz="28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42479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8195">
                                            <p:txEl>
                                              <p:pRg st="3" end="3"/>
                                            </p:txEl>
                                          </p:spTgt>
                                        </p:tgtEl>
                                        <p:attrNameLst>
                                          <p:attrName>style.opacity</p:attrName>
                                        </p:attrNameLst>
                                      </p:cBhvr>
                                      <p:to>
                                        <p:strVal val="0.5"/>
                                      </p:to>
                                    </p:set>
                                    <p:animEffect filter="image" prLst="opacity: 0.5">
                                      <p:cBhvr rctx="IE">
                                        <p:cTn id="11" dur="indefinite"/>
                                        <p:tgtEl>
                                          <p:spTgt spid="8195">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rctx="PPT">
                                        <p:cTn id="19" dur="indefinite"/>
                                        <p:tgtEl>
                                          <p:spTgt spid="8195">
                                            <p:txEl>
                                              <p:pRg st="4" end="4"/>
                                            </p:txEl>
                                          </p:spTgt>
                                        </p:tgtEl>
                                        <p:attrNameLst>
                                          <p:attrName>style.opacity</p:attrName>
                                        </p:attrNameLst>
                                      </p:cBhvr>
                                      <p:to>
                                        <p:strVal val="0.5"/>
                                      </p:to>
                                    </p:set>
                                    <p:animEffect filter="image" prLst="opacity: 0.5">
                                      <p:cBhvr rctx="IE">
                                        <p:cTn id="20" dur="indefinite"/>
                                        <p:tgtEl>
                                          <p:spTgt spid="819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195">
                                            <p:txEl>
                                              <p:pRg st="5" end="5"/>
                                            </p:txEl>
                                          </p:spTgt>
                                        </p:tgtEl>
                                        <p:attrNameLst>
                                          <p:attrName>style.visibility</p:attrName>
                                        </p:attrNameLst>
                                      </p:cBhvr>
                                      <p:to>
                                        <p:strVal val="visible"/>
                                      </p:to>
                                    </p:set>
                                    <p:animEffect transition="in" filter="fade">
                                      <p:cBhvr>
                                        <p:cTn id="25"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53097" y="990600"/>
            <a:ext cx="8382000" cy="4525963"/>
          </a:xfrm>
        </p:spPr>
        <p:txBody>
          <a:bodyPr/>
          <a:lstStyle/>
          <a:p>
            <a:pPr marL="0" indent="0" algn="ctr" eaLnBrk="1" hangingPunct="1">
              <a:spcBef>
                <a:spcPts val="0"/>
              </a:spcBef>
              <a:spcAft>
                <a:spcPts val="0"/>
              </a:spcAft>
              <a:buFontTx/>
              <a:buNone/>
            </a:pPr>
            <a:r>
              <a:rPr lang="en-US" sz="2800" b="1" dirty="0">
                <a:latin typeface="Georgia" pitchFamily="18" charset="0"/>
              </a:rPr>
              <a:t>Current food price policy dialogue </a:t>
            </a:r>
          </a:p>
          <a:p>
            <a:pPr marL="0" indent="0" eaLnBrk="1" hangingPunct="1">
              <a:spcBef>
                <a:spcPts val="0"/>
              </a:spcBef>
              <a:spcAft>
                <a:spcPts val="0"/>
              </a:spcAft>
              <a:buFontTx/>
              <a:buNone/>
            </a:pPr>
            <a:endParaRPr lang="en-US" sz="2400" dirty="0" smtClean="0">
              <a:latin typeface="Georgia" pitchFamily="18" charset="0"/>
            </a:endParaRPr>
          </a:p>
          <a:p>
            <a:pPr marL="0" indent="0" eaLnBrk="1" fontAlgn="auto" hangingPunct="1">
              <a:spcBef>
                <a:spcPts val="0"/>
              </a:spcBef>
              <a:spcAft>
                <a:spcPts val="0"/>
              </a:spcAft>
              <a:buNone/>
              <a:defRPr/>
            </a:pPr>
            <a:r>
              <a:rPr lang="en-US" sz="2400" dirty="0" smtClean="0">
                <a:solidFill>
                  <a:schemeClr val="tx2">
                    <a:lumMod val="75000"/>
                  </a:schemeClr>
                </a:solidFill>
                <a:latin typeface="Georgia" pitchFamily="18" charset="0"/>
              </a:rPr>
              <a:t>At least three candidate explanations:</a:t>
            </a:r>
          </a:p>
          <a:p>
            <a:pPr marL="0" indent="0" eaLnBrk="1" fontAlgn="auto" hangingPunct="1">
              <a:spcBef>
                <a:spcPts val="0"/>
              </a:spcBef>
              <a:spcAft>
                <a:spcPts val="0"/>
              </a:spcAft>
              <a:buNone/>
              <a:defRPr/>
            </a:pPr>
            <a:endParaRPr lang="en-US" sz="2400" dirty="0" smtClean="0">
              <a:solidFill>
                <a:schemeClr val="tx2">
                  <a:lumMod val="75000"/>
                </a:schemeClr>
              </a:solidFill>
              <a:latin typeface="Georgia" pitchFamily="18" charset="0"/>
            </a:endParaRPr>
          </a:p>
          <a:p>
            <a:pPr marL="0" indent="0" eaLnBrk="1" fontAlgn="auto" hangingPunct="1">
              <a:spcBef>
                <a:spcPts val="0"/>
              </a:spcBef>
              <a:spcAft>
                <a:spcPts val="0"/>
              </a:spcAft>
              <a:buNone/>
              <a:defRPr/>
            </a:pPr>
            <a:r>
              <a:rPr lang="en-US" sz="2400" dirty="0" smtClean="0">
                <a:solidFill>
                  <a:schemeClr val="tx2">
                    <a:lumMod val="75000"/>
                  </a:schemeClr>
                </a:solidFill>
                <a:latin typeface="Georgia" pitchFamily="18" charset="0"/>
              </a:rPr>
              <a:t>1) </a:t>
            </a:r>
            <a:r>
              <a:rPr lang="en-US" sz="2400" b="1" dirty="0" smtClean="0">
                <a:solidFill>
                  <a:schemeClr val="tx2">
                    <a:lumMod val="75000"/>
                  </a:schemeClr>
                </a:solidFill>
                <a:latin typeface="Georgia" pitchFamily="18" charset="0"/>
              </a:rPr>
              <a:t>Genuine confusion over terms</a:t>
            </a:r>
            <a:r>
              <a:rPr lang="en-US" sz="2400" dirty="0" smtClean="0">
                <a:solidFill>
                  <a:schemeClr val="tx2">
                    <a:lumMod val="75000"/>
                  </a:schemeClr>
                </a:solidFill>
                <a:latin typeface="Georgia" pitchFamily="18" charset="0"/>
              </a:rPr>
              <a:t>. Volatility is a latent concept </a:t>
            </a:r>
            <a:r>
              <a:rPr lang="en-US" sz="2400" dirty="0" err="1" smtClean="0">
                <a:solidFill>
                  <a:schemeClr val="tx2">
                    <a:lumMod val="75000"/>
                  </a:schemeClr>
                </a:solidFill>
                <a:latin typeface="Georgia" pitchFamily="18" charset="0"/>
              </a:rPr>
              <a:t>proxied</a:t>
            </a:r>
            <a:r>
              <a:rPr lang="en-US" sz="2400" dirty="0" smtClean="0">
                <a:solidFill>
                  <a:schemeClr val="tx2">
                    <a:lumMod val="75000"/>
                  </a:schemeClr>
                </a:solidFill>
                <a:latin typeface="Georgia" pitchFamily="18" charset="0"/>
              </a:rPr>
              <a:t> by a variety of statistical measures about which lay people are typically imperfectly informed.</a:t>
            </a:r>
          </a:p>
          <a:p>
            <a:pPr marL="0" indent="0" eaLnBrk="1" fontAlgn="auto" hangingPunct="1">
              <a:spcBef>
                <a:spcPts val="0"/>
              </a:spcBef>
              <a:spcAft>
                <a:spcPts val="0"/>
              </a:spcAft>
              <a:buNone/>
              <a:defRPr/>
            </a:pPr>
            <a:endParaRPr lang="en-US" sz="2400" dirty="0">
              <a:solidFill>
                <a:schemeClr val="tx2">
                  <a:lumMod val="75000"/>
                </a:schemeClr>
              </a:solidFill>
              <a:latin typeface="Georgia" pitchFamily="18" charset="0"/>
            </a:endParaRPr>
          </a:p>
          <a:p>
            <a:pPr marL="0" indent="0" eaLnBrk="1" fontAlgn="auto" hangingPunct="1">
              <a:spcBef>
                <a:spcPts val="0"/>
              </a:spcBef>
              <a:spcAft>
                <a:spcPts val="0"/>
              </a:spcAft>
              <a:buNone/>
              <a:defRPr/>
            </a:pPr>
            <a:r>
              <a:rPr lang="en-US" sz="2400" dirty="0" smtClean="0">
                <a:solidFill>
                  <a:schemeClr val="tx2">
                    <a:lumMod val="75000"/>
                  </a:schemeClr>
                </a:solidFill>
                <a:latin typeface="Georgia" pitchFamily="18" charset="0"/>
              </a:rPr>
              <a:t>2) </a:t>
            </a:r>
            <a:r>
              <a:rPr lang="en-US" sz="2400" b="1" dirty="0" smtClean="0">
                <a:solidFill>
                  <a:schemeClr val="tx2">
                    <a:lumMod val="75000"/>
                  </a:schemeClr>
                </a:solidFill>
                <a:latin typeface="Georgia" pitchFamily="18" charset="0"/>
              </a:rPr>
              <a:t>Conflation of correlation with causality</a:t>
            </a:r>
            <a:r>
              <a:rPr lang="en-US" sz="2400" dirty="0" smtClean="0">
                <a:solidFill>
                  <a:schemeClr val="tx2">
                    <a:lumMod val="75000"/>
                  </a:schemeClr>
                </a:solidFill>
                <a:latin typeface="Georgia" pitchFamily="18" charset="0"/>
              </a:rPr>
              <a:t>.  High food prices harm the poor and cause political unrest. And high food price levels and high price volatility are correlated.</a:t>
            </a:r>
          </a:p>
          <a:p>
            <a:pPr marL="0" indent="0" eaLnBrk="1" fontAlgn="auto" hangingPunct="1">
              <a:spcBef>
                <a:spcPts val="0"/>
              </a:spcBef>
              <a:spcAft>
                <a:spcPts val="0"/>
              </a:spcAft>
              <a:buNone/>
              <a:defRPr/>
            </a:pPr>
            <a:endParaRPr lang="en-US" sz="2400" dirty="0">
              <a:solidFill>
                <a:schemeClr val="tx2">
                  <a:lumMod val="75000"/>
                </a:schemeClr>
              </a:solidFill>
              <a:latin typeface="Georgia" pitchFamily="18" charset="0"/>
            </a:endParaRPr>
          </a:p>
          <a:p>
            <a:pPr marL="0" indent="0" eaLnBrk="1" fontAlgn="auto" hangingPunct="1">
              <a:spcBef>
                <a:spcPts val="0"/>
              </a:spcBef>
              <a:spcAft>
                <a:spcPts val="0"/>
              </a:spcAft>
              <a:buNone/>
              <a:defRPr/>
            </a:pPr>
            <a:r>
              <a:rPr lang="en-US" sz="2400" dirty="0" smtClean="0">
                <a:solidFill>
                  <a:schemeClr val="tx2">
                    <a:lumMod val="75000"/>
                  </a:schemeClr>
                </a:solidFill>
                <a:latin typeface="Georgia" pitchFamily="18" charset="0"/>
              </a:rPr>
              <a:t>3) </a:t>
            </a:r>
            <a:r>
              <a:rPr lang="en-US" sz="2400" b="1" dirty="0" smtClean="0">
                <a:solidFill>
                  <a:schemeClr val="tx2">
                    <a:lumMod val="75000"/>
                  </a:schemeClr>
                </a:solidFill>
                <a:latin typeface="Georgia" pitchFamily="18" charset="0"/>
              </a:rPr>
              <a:t>Political capture</a:t>
            </a:r>
            <a:r>
              <a:rPr lang="en-US" sz="2400" dirty="0" smtClean="0">
                <a:solidFill>
                  <a:schemeClr val="tx2">
                    <a:lumMod val="75000"/>
                  </a:schemeClr>
                </a:solidFill>
                <a:latin typeface="Georgia" pitchFamily="18" charset="0"/>
              </a:rPr>
              <a:t>.  Powerful farm lobbies are able to use populist language to tilt policies to benefit small, better-off interest groups.</a:t>
            </a:r>
            <a:endParaRPr lang="en-US" sz="2400" dirty="0">
              <a:solidFill>
                <a:schemeClr val="tx2">
                  <a:lumMod val="75000"/>
                </a:schemeClr>
              </a:solidFill>
              <a:latin typeface="Georgia" pitchFamily="18" charset="0"/>
            </a:endParaRPr>
          </a:p>
        </p:txBody>
      </p:sp>
      <p:pic>
        <p:nvPicPr>
          <p:cNvPr id="6"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21" name="Title 5"/>
          <p:cNvSpPr txBox="1">
            <a:spLocks/>
          </p:cNvSpPr>
          <p:nvPr/>
        </p:nvSpPr>
        <p:spPr bwMode="auto">
          <a:xfrm>
            <a:off x="4953000" y="0"/>
            <a:ext cx="4191000" cy="990600"/>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Policy implications</a:t>
            </a:r>
            <a:endParaRPr lang="en-US" sz="28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418384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Box 2"/>
          <p:cNvSpPr txBox="1">
            <a:spLocks noChangeArrowheads="1"/>
          </p:cNvSpPr>
          <p:nvPr/>
        </p:nvSpPr>
        <p:spPr bwMode="auto">
          <a:xfrm>
            <a:off x="-22034" y="1066800"/>
            <a:ext cx="9220200" cy="461665"/>
          </a:xfrm>
          <a:prstGeom prst="rect">
            <a:avLst/>
          </a:prstGeom>
          <a:noFill/>
          <a:ln w="9525">
            <a:noFill/>
            <a:miter lim="800000"/>
            <a:headEnd/>
            <a:tailEnd/>
          </a:ln>
        </p:spPr>
        <p:txBody>
          <a:bodyPr>
            <a:spAutoFit/>
          </a:bodyPr>
          <a:lstStyle/>
          <a:p>
            <a:pPr algn="ctr"/>
            <a:r>
              <a:rPr lang="en-US" sz="2400" b="1" dirty="0">
                <a:latin typeface="Georgia" pitchFamily="18" charset="0"/>
              </a:rPr>
              <a:t>Thank you for your time,  interest and comments!</a:t>
            </a:r>
          </a:p>
        </p:txBody>
      </p:sp>
      <p:pic>
        <p:nvPicPr>
          <p:cNvPr id="27652"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6400800" y="0"/>
            <a:ext cx="39624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Thank you</a:t>
            </a:r>
          </a:p>
        </p:txBody>
      </p:sp>
      <p:sp>
        <p:nvSpPr>
          <p:cNvPr id="2" name="TextBox 1"/>
          <p:cNvSpPr txBox="1"/>
          <p:nvPr/>
        </p:nvSpPr>
        <p:spPr>
          <a:xfrm>
            <a:off x="1385371" y="6334339"/>
            <a:ext cx="6481149" cy="523220"/>
          </a:xfrm>
          <a:prstGeom prst="rect">
            <a:avLst/>
          </a:prstGeom>
          <a:noFill/>
        </p:spPr>
        <p:txBody>
          <a:bodyPr wrap="square" rtlCol="0">
            <a:spAutoFit/>
          </a:bodyPr>
          <a:lstStyle/>
          <a:p>
            <a:r>
              <a:rPr lang="en-US" sz="1400" dirty="0" smtClean="0">
                <a:latin typeface="Georgia" pitchFamily="18" charset="0"/>
              </a:rPr>
              <a:t>Food price inflation protests in </a:t>
            </a:r>
            <a:r>
              <a:rPr lang="en-US" sz="1400" dirty="0">
                <a:latin typeface="Georgia" pitchFamily="18" charset="0"/>
              </a:rPr>
              <a:t>Hyderabad, India, Monday, Jan. 10, 2011. </a:t>
            </a:r>
            <a:endParaRPr lang="en-US" sz="1400" dirty="0" smtClean="0">
              <a:latin typeface="Georgia" pitchFamily="18" charset="0"/>
            </a:endParaRPr>
          </a:p>
          <a:p>
            <a:r>
              <a:rPr lang="en-US" sz="1400" dirty="0" smtClean="0">
                <a:latin typeface="Georgia" pitchFamily="18" charset="0"/>
              </a:rPr>
              <a:t>AP </a:t>
            </a:r>
            <a:r>
              <a:rPr lang="en-US" sz="1400" dirty="0">
                <a:latin typeface="Georgia" pitchFamily="18" charset="0"/>
              </a:rPr>
              <a:t>Photo/Mahesh Kumar </a:t>
            </a:r>
            <a:r>
              <a:rPr lang="en-US" sz="1400" dirty="0" smtClean="0">
                <a:latin typeface="Georgia" pitchFamily="18" charset="0"/>
              </a:rPr>
              <a:t>A, from businessinsider.com</a:t>
            </a:r>
            <a:endParaRPr lang="en-US" sz="1400" dirty="0">
              <a:latin typeface="Georgia" pitchFamily="18"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37783"/>
            <a:ext cx="6262074" cy="4696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Grp="1" noChangeArrowheads="1"/>
          </p:cNvSpPr>
          <p:nvPr>
            <p:ph type="body" idx="1"/>
          </p:nvPr>
        </p:nvSpPr>
        <p:spPr>
          <a:xfrm>
            <a:off x="76200" y="981075"/>
            <a:ext cx="8915400" cy="1066800"/>
          </a:xfrm>
        </p:spPr>
        <p:txBody>
          <a:bodyPr/>
          <a:lstStyle/>
          <a:p>
            <a:pPr marL="0" indent="0" algn="ctr" eaLnBrk="1" hangingPunct="1">
              <a:spcBef>
                <a:spcPts val="0"/>
              </a:spcBef>
              <a:buFontTx/>
              <a:buNone/>
            </a:pPr>
            <a:r>
              <a:rPr lang="en-US" sz="2400" b="1" dirty="0" smtClean="0">
                <a:latin typeface="Georgia" pitchFamily="18" charset="0"/>
              </a:rPr>
              <a:t>Since 2007, real food price levels and volatility have risen sharply as compared to the preceding 17 </a:t>
            </a:r>
            <a:r>
              <a:rPr lang="en-US" sz="2400" b="1" dirty="0" err="1" smtClean="0">
                <a:latin typeface="Georgia" pitchFamily="18" charset="0"/>
              </a:rPr>
              <a:t>yrs</a:t>
            </a:r>
            <a:r>
              <a:rPr lang="en-US" sz="2400" b="1" dirty="0" smtClean="0">
                <a:latin typeface="Georgia" pitchFamily="18" charset="0"/>
              </a:rPr>
              <a:t>:</a:t>
            </a:r>
          </a:p>
          <a:p>
            <a:pPr marL="0" indent="0" algn="ctr" eaLnBrk="1" hangingPunct="1">
              <a:spcBef>
                <a:spcPts val="0"/>
              </a:spcBef>
              <a:buFontTx/>
              <a:buNone/>
            </a:pPr>
            <a:r>
              <a:rPr lang="en-US" sz="2400" b="1" dirty="0" smtClean="0">
                <a:solidFill>
                  <a:srgbClr val="FF0000"/>
                </a:solidFill>
                <a:latin typeface="Georgia" pitchFamily="18" charset="0"/>
              </a:rPr>
              <a:t>2007-11 mean &gt;70% higher over 1990-2006, </a:t>
            </a:r>
          </a:p>
          <a:p>
            <a:pPr marL="0" indent="0" algn="ctr" eaLnBrk="1" hangingPunct="1">
              <a:spcBef>
                <a:spcPts val="0"/>
              </a:spcBef>
              <a:buFontTx/>
              <a:buNone/>
            </a:pPr>
            <a:r>
              <a:rPr lang="en-US" sz="2400" b="1" dirty="0" smtClean="0">
                <a:solidFill>
                  <a:srgbClr val="FF0000"/>
                </a:solidFill>
                <a:latin typeface="Georgia" pitchFamily="18" charset="0"/>
              </a:rPr>
              <a:t>and coefficient of variation up &gt;120%</a:t>
            </a:r>
          </a:p>
          <a:p>
            <a:pPr marL="0" indent="0" eaLnBrk="1" hangingPunct="1">
              <a:spcBef>
                <a:spcPts val="0"/>
              </a:spcBef>
              <a:buFontTx/>
              <a:buNone/>
            </a:pPr>
            <a:endParaRPr lang="en-US" sz="24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4862111" y="-9525"/>
            <a:ext cx="4281889" cy="990600"/>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Factual background</a:t>
            </a:r>
            <a:endParaRPr lang="en-US" sz="2800" b="1" kern="0" dirty="0">
              <a:solidFill>
                <a:schemeClr val="bg1"/>
              </a:solidFill>
              <a:latin typeface="Georgia" pitchFamily="18" charset="0"/>
              <a:ea typeface="+mj-ea"/>
              <a:cs typeface="+mj-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552240"/>
            <a:ext cx="6781800" cy="4069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62100" y="6452516"/>
            <a:ext cx="6019800" cy="338554"/>
          </a:xfrm>
          <a:prstGeom prst="rect">
            <a:avLst/>
          </a:prstGeom>
          <a:noFill/>
        </p:spPr>
        <p:txBody>
          <a:bodyPr wrap="square" rtlCol="0">
            <a:spAutoFit/>
          </a:bodyPr>
          <a:lstStyle/>
          <a:p>
            <a:pPr algn="ctr"/>
            <a:r>
              <a:rPr lang="en-US" sz="1600" dirty="0" smtClean="0">
                <a:latin typeface="Georgia" pitchFamily="18" charset="0"/>
              </a:rPr>
              <a:t>Data source: FAO food price index, 1/1990-10/2011</a:t>
            </a:r>
            <a:endParaRPr lang="en-US" sz="1600" dirty="0">
              <a:latin typeface="Georgia" pitchFamily="18" charset="0"/>
            </a:endParaRPr>
          </a:p>
        </p:txBody>
      </p:sp>
    </p:spTree>
    <p:extLst>
      <p:ext uri="{BB962C8B-B14F-4D97-AF65-F5344CB8AC3E}">
        <p14:creationId xmlns:p14="http://schemas.microsoft.com/office/powerpoint/2010/main" val="90416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228600" y="947106"/>
            <a:ext cx="8686800" cy="4525963"/>
          </a:xfrm>
        </p:spPr>
        <p:txBody>
          <a:bodyPr/>
          <a:lstStyle/>
          <a:p>
            <a:pPr marL="609600" indent="-609600" algn="ctr" eaLnBrk="1" hangingPunct="1">
              <a:spcBef>
                <a:spcPts val="0"/>
              </a:spcBef>
              <a:buFontTx/>
              <a:buNone/>
            </a:pPr>
            <a:r>
              <a:rPr lang="en-US" sz="2800" b="1" dirty="0" smtClean="0">
                <a:latin typeface="Georgia" pitchFamily="18" charset="0"/>
              </a:rPr>
              <a:t>Why higher, more volatile food prices?</a:t>
            </a:r>
          </a:p>
          <a:p>
            <a:pPr marL="609600" indent="-609600" algn="ctr" eaLnBrk="1" hangingPunct="1">
              <a:spcBef>
                <a:spcPts val="0"/>
              </a:spcBef>
              <a:buFontTx/>
              <a:buNone/>
            </a:pPr>
            <a:endParaRPr lang="en-US" sz="2000" dirty="0" smtClean="0">
              <a:latin typeface="Georgia" pitchFamily="18" charset="0"/>
            </a:endParaRPr>
          </a:p>
          <a:p>
            <a:pPr marL="0" indent="0" eaLnBrk="1" hangingPunct="1">
              <a:spcBef>
                <a:spcPts val="0"/>
              </a:spcBef>
              <a:buNone/>
            </a:pPr>
            <a:r>
              <a:rPr lang="en-US" sz="2400" b="1" u="sng" dirty="0" smtClean="0">
                <a:latin typeface="Georgia" pitchFamily="18" charset="0"/>
              </a:rPr>
              <a:t>Confluence of demand and supply side factors</a:t>
            </a:r>
            <a:r>
              <a:rPr lang="en-US" sz="2400" dirty="0" smtClean="0">
                <a:latin typeface="Georgia" pitchFamily="18" charset="0"/>
              </a:rPr>
              <a:t>: </a:t>
            </a:r>
          </a:p>
          <a:p>
            <a:pPr marL="457200" indent="-457200" eaLnBrk="1" hangingPunct="1">
              <a:spcBef>
                <a:spcPts val="0"/>
              </a:spcBef>
              <a:buFont typeface="+mj-lt"/>
              <a:buAutoNum type="arabicParenR"/>
            </a:pPr>
            <a:r>
              <a:rPr lang="en-US" sz="2400" dirty="0" smtClean="0">
                <a:latin typeface="Georgia" pitchFamily="18" charset="0"/>
              </a:rPr>
              <a:t>Continued significant demand growth in emerging markets</a:t>
            </a:r>
          </a:p>
          <a:p>
            <a:pPr marL="457200" indent="-457200" eaLnBrk="1" hangingPunct="1">
              <a:spcBef>
                <a:spcPts val="0"/>
              </a:spcBef>
              <a:buFont typeface="+mj-lt"/>
              <a:buAutoNum type="arabicParenR"/>
            </a:pPr>
            <a:r>
              <a:rPr lang="en-US" sz="2400" dirty="0" smtClean="0">
                <a:latin typeface="Georgia" pitchFamily="18" charset="0"/>
              </a:rPr>
              <a:t>Increasing diversion of food and feed to biofuels production</a:t>
            </a:r>
          </a:p>
          <a:p>
            <a:pPr marL="457200" indent="-457200" eaLnBrk="1" hangingPunct="1">
              <a:spcBef>
                <a:spcPts val="0"/>
              </a:spcBef>
              <a:buFont typeface="+mj-lt"/>
              <a:buAutoNum type="arabicParenR"/>
            </a:pPr>
            <a:r>
              <a:rPr lang="en-US" sz="2400" dirty="0" smtClean="0">
                <a:latin typeface="Georgia" pitchFamily="18" charset="0"/>
              </a:rPr>
              <a:t>Weather shocks in major growing reasons</a:t>
            </a:r>
          </a:p>
          <a:p>
            <a:pPr marL="457200" indent="-457200" eaLnBrk="1" hangingPunct="1">
              <a:spcBef>
                <a:spcPts val="0"/>
              </a:spcBef>
              <a:buFont typeface="+mj-lt"/>
              <a:buAutoNum type="arabicParenR"/>
            </a:pPr>
            <a:r>
              <a:rPr lang="en-US" sz="2400" dirty="0" smtClean="0">
                <a:latin typeface="Georgia" pitchFamily="18" charset="0"/>
              </a:rPr>
              <a:t>Financial </a:t>
            </a:r>
            <a:r>
              <a:rPr lang="en-US" sz="2400" dirty="0" err="1" smtClean="0">
                <a:latin typeface="Georgia" pitchFamily="18" charset="0"/>
              </a:rPr>
              <a:t>mkt</a:t>
            </a:r>
            <a:r>
              <a:rPr lang="en-US" sz="2400" dirty="0" smtClean="0">
                <a:latin typeface="Georgia" pitchFamily="18" charset="0"/>
              </a:rPr>
              <a:t> spillovers/increased commodity speculation</a:t>
            </a:r>
          </a:p>
          <a:p>
            <a:pPr marL="457200" indent="-457200" eaLnBrk="1" hangingPunct="1">
              <a:spcBef>
                <a:spcPts val="0"/>
              </a:spcBef>
              <a:buFont typeface="+mj-lt"/>
              <a:buAutoNum type="arabicParenR"/>
            </a:pPr>
            <a:r>
              <a:rPr lang="en-US" sz="2400" dirty="0" smtClean="0">
                <a:latin typeface="Georgia" pitchFamily="18" charset="0"/>
              </a:rPr>
              <a:t>Trade policies/gov’t purchases aggravate problems</a:t>
            </a:r>
          </a:p>
          <a:p>
            <a:pPr marL="0" indent="0" eaLnBrk="1" hangingPunct="1">
              <a:spcBef>
                <a:spcPts val="0"/>
              </a:spcBef>
              <a:buNone/>
            </a:pPr>
            <a:r>
              <a:rPr lang="en-US" sz="2400" dirty="0" smtClean="0">
                <a:latin typeface="Georgia" pitchFamily="18" charset="0"/>
              </a:rPr>
              <a:t>Much dispute as to the weighting among factors</a:t>
            </a:r>
          </a:p>
          <a:p>
            <a:pPr marL="0" indent="0" eaLnBrk="1" hangingPunct="1">
              <a:spcBef>
                <a:spcPts val="0"/>
              </a:spcBef>
              <a:buNone/>
            </a:pPr>
            <a:endParaRPr lang="en-US" sz="2400" dirty="0">
              <a:latin typeface="Georgia" pitchFamily="18" charset="0"/>
            </a:endParaRPr>
          </a:p>
          <a:p>
            <a:pPr marL="0" indent="0" eaLnBrk="1" hangingPunct="1">
              <a:spcBef>
                <a:spcPts val="0"/>
              </a:spcBef>
              <a:buNone/>
            </a:pPr>
            <a:r>
              <a:rPr lang="en-US" sz="2400" b="1" u="sng" dirty="0" smtClean="0">
                <a:latin typeface="Georgia" pitchFamily="18" charset="0"/>
              </a:rPr>
              <a:t>Key summary statistic</a:t>
            </a:r>
            <a:r>
              <a:rPr lang="en-US" sz="2400" dirty="0" smtClean="0">
                <a:latin typeface="Georgia" pitchFamily="18" charset="0"/>
              </a:rPr>
              <a:t>: </a:t>
            </a:r>
          </a:p>
          <a:p>
            <a:pPr marL="0" indent="0" eaLnBrk="1" hangingPunct="1">
              <a:spcBef>
                <a:spcPts val="0"/>
              </a:spcBef>
              <a:buNone/>
            </a:pPr>
            <a:r>
              <a:rPr lang="en-US" sz="2400" dirty="0" smtClean="0">
                <a:latin typeface="Georgia" pitchFamily="18" charset="0"/>
              </a:rPr>
              <a:t>Stocks-to-use ratios fall and then prices rise and become more volatile following the basic economics of storable commodity prices (Williams and Wright, Deaton and </a:t>
            </a:r>
            <a:r>
              <a:rPr lang="en-US" sz="2400" dirty="0" err="1" smtClean="0">
                <a:latin typeface="Georgia" pitchFamily="18" charset="0"/>
              </a:rPr>
              <a:t>Laroque</a:t>
            </a:r>
            <a:r>
              <a:rPr lang="en-US" sz="2400" dirty="0">
                <a:latin typeface="Georgia" pitchFamily="18" charset="0"/>
              </a:rPr>
              <a:t>,</a:t>
            </a:r>
            <a:r>
              <a:rPr lang="en-US" sz="2400" dirty="0" smtClean="0">
                <a:latin typeface="Georgia" pitchFamily="18" charset="0"/>
              </a:rPr>
              <a:t> etc.).</a:t>
            </a:r>
          </a:p>
        </p:txBody>
      </p:sp>
      <p:pic>
        <p:nvPicPr>
          <p:cNvPr id="6"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8" name="Title 5"/>
          <p:cNvSpPr txBox="1">
            <a:spLocks/>
          </p:cNvSpPr>
          <p:nvPr/>
        </p:nvSpPr>
        <p:spPr bwMode="auto">
          <a:xfrm>
            <a:off x="7010400" y="0"/>
            <a:ext cx="2133600" cy="990600"/>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Causes</a:t>
            </a:r>
            <a:endParaRPr lang="en-US" sz="28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26755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195">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1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53097" y="990600"/>
            <a:ext cx="8382000" cy="4525963"/>
          </a:xfrm>
        </p:spPr>
        <p:txBody>
          <a:bodyPr/>
          <a:lstStyle/>
          <a:p>
            <a:pPr marL="609600" indent="-609600" algn="ctr" eaLnBrk="1" hangingPunct="1">
              <a:buFontTx/>
              <a:buNone/>
            </a:pPr>
            <a:r>
              <a:rPr lang="en-US" sz="2800" b="1" dirty="0" smtClean="0">
                <a:latin typeface="Georgia" pitchFamily="18" charset="0"/>
              </a:rPr>
              <a:t>Differentiate between levels and volatility</a:t>
            </a:r>
          </a:p>
          <a:p>
            <a:pPr marL="609600" indent="-609600" algn="ctr" eaLnBrk="1" hangingPunct="1">
              <a:buFontTx/>
              <a:buNone/>
            </a:pPr>
            <a:endParaRPr lang="en-US" sz="2800" dirty="0" smtClean="0">
              <a:latin typeface="Georgia" pitchFamily="18" charset="0"/>
            </a:endParaRPr>
          </a:p>
          <a:p>
            <a:pPr marL="0" indent="0" eaLnBrk="1" hangingPunct="1">
              <a:spcBef>
                <a:spcPts val="0"/>
              </a:spcBef>
              <a:buFontTx/>
              <a:buNone/>
            </a:pPr>
            <a:r>
              <a:rPr lang="en-US" sz="2400" b="1" u="sng" dirty="0" smtClean="0">
                <a:latin typeface="Georgia" pitchFamily="18" charset="0"/>
              </a:rPr>
              <a:t>A key error in contemporary policy dialogue:</a:t>
            </a:r>
          </a:p>
          <a:p>
            <a:pPr marL="0" indent="0" eaLnBrk="1" hangingPunct="1">
              <a:spcBef>
                <a:spcPts val="0"/>
              </a:spcBef>
              <a:buFontTx/>
              <a:buNone/>
            </a:pPr>
            <a:r>
              <a:rPr lang="en-US" sz="2400" dirty="0" smtClean="0">
                <a:latin typeface="Georgia" pitchFamily="18" charset="0"/>
              </a:rPr>
              <a:t>Policymakers and commentators routinely conflate high price </a:t>
            </a:r>
            <a:r>
              <a:rPr lang="en-US" sz="2400" b="1" i="1" dirty="0" smtClean="0">
                <a:latin typeface="Georgia" pitchFamily="18" charset="0"/>
              </a:rPr>
              <a:t>levels </a:t>
            </a:r>
            <a:r>
              <a:rPr lang="en-US" sz="2400" dirty="0" smtClean="0">
                <a:latin typeface="Georgia" pitchFamily="18" charset="0"/>
              </a:rPr>
              <a:t>– a cross-sectional mean  – with high food price </a:t>
            </a:r>
            <a:r>
              <a:rPr lang="en-US" sz="2400" b="1" i="1" dirty="0" smtClean="0">
                <a:latin typeface="Georgia" pitchFamily="18" charset="0"/>
              </a:rPr>
              <a:t>volatility</a:t>
            </a:r>
            <a:r>
              <a:rPr lang="en-US" sz="2400" dirty="0" smtClean="0">
                <a:latin typeface="Georgia" pitchFamily="18" charset="0"/>
              </a:rPr>
              <a:t> – a (</a:t>
            </a:r>
            <a:r>
              <a:rPr lang="en-US" sz="2400" dirty="0" err="1" smtClean="0">
                <a:latin typeface="Georgia" pitchFamily="18" charset="0"/>
              </a:rPr>
              <a:t>fn</a:t>
            </a:r>
            <a:r>
              <a:rPr lang="en-US" sz="2400" dirty="0" smtClean="0">
                <a:latin typeface="Georgia" pitchFamily="18" charset="0"/>
              </a:rPr>
              <a:t> of) time series variance – perhaps because they have  same underlying causes, so naturally correlated.  </a:t>
            </a:r>
          </a:p>
          <a:p>
            <a:pPr marL="0" indent="0" eaLnBrk="1" hangingPunct="1">
              <a:spcBef>
                <a:spcPts val="0"/>
              </a:spcBef>
              <a:buFontTx/>
              <a:buNone/>
            </a:pPr>
            <a:endParaRPr lang="en-US" sz="2400" dirty="0">
              <a:latin typeface="Georgia" pitchFamily="18" charset="0"/>
            </a:endParaRPr>
          </a:p>
          <a:p>
            <a:pPr marL="0" indent="0" eaLnBrk="1" hangingPunct="1">
              <a:spcBef>
                <a:spcPts val="0"/>
              </a:spcBef>
              <a:buFontTx/>
              <a:buNone/>
            </a:pPr>
            <a:r>
              <a:rPr lang="en-US" sz="2400" dirty="0" smtClean="0">
                <a:latin typeface="Georgia" pitchFamily="18" charset="0"/>
              </a:rPr>
              <a:t>But food price </a:t>
            </a:r>
            <a:r>
              <a:rPr lang="en-US" sz="2400" b="1" i="1" dirty="0" smtClean="0">
                <a:latin typeface="Georgia" pitchFamily="18" charset="0"/>
              </a:rPr>
              <a:t>levels</a:t>
            </a:r>
            <a:r>
              <a:rPr lang="en-US" sz="2400" dirty="0" smtClean="0">
                <a:latin typeface="Georgia" pitchFamily="18" charset="0"/>
              </a:rPr>
              <a:t> and food price </a:t>
            </a:r>
            <a:r>
              <a:rPr lang="en-US" sz="2400" b="1" i="1" dirty="0" smtClean="0">
                <a:latin typeface="Georgia" pitchFamily="18" charset="0"/>
              </a:rPr>
              <a:t>volatility</a:t>
            </a:r>
            <a:r>
              <a:rPr lang="en-US" sz="2400" dirty="0" smtClean="0">
                <a:latin typeface="Georgia" pitchFamily="18" charset="0"/>
              </a:rPr>
              <a:t> have different consequences for different groups.  </a:t>
            </a:r>
          </a:p>
          <a:p>
            <a:pPr marL="0" indent="0" eaLnBrk="1" hangingPunct="1">
              <a:spcBef>
                <a:spcPts val="0"/>
              </a:spcBef>
              <a:buFontTx/>
              <a:buNone/>
            </a:pPr>
            <a:endParaRPr lang="en-US" sz="2400" dirty="0">
              <a:latin typeface="Georgia" pitchFamily="18" charset="0"/>
            </a:endParaRPr>
          </a:p>
          <a:p>
            <a:pPr marL="0" indent="0" eaLnBrk="1" hangingPunct="1">
              <a:spcBef>
                <a:spcPts val="0"/>
              </a:spcBef>
              <a:buFontTx/>
              <a:buNone/>
            </a:pPr>
            <a:r>
              <a:rPr lang="en-US" sz="2400" dirty="0" smtClean="0">
                <a:latin typeface="Georgia" pitchFamily="18" charset="0"/>
              </a:rPr>
              <a:t>This matters, especially for the political economy of current policy dialogues about the “food price crisis”.</a:t>
            </a:r>
          </a:p>
        </p:txBody>
      </p:sp>
      <p:pic>
        <p:nvPicPr>
          <p:cNvPr id="6"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21" name="Title 5"/>
          <p:cNvSpPr txBox="1">
            <a:spLocks/>
          </p:cNvSpPr>
          <p:nvPr/>
        </p:nvSpPr>
        <p:spPr bwMode="auto">
          <a:xfrm>
            <a:off x="5943600" y="0"/>
            <a:ext cx="3200400" cy="990600"/>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Consequences</a:t>
            </a:r>
            <a:endParaRPr lang="en-US" sz="28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36429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53096" y="990600"/>
            <a:ext cx="8562303" cy="4525963"/>
          </a:xfrm>
        </p:spPr>
        <p:txBody>
          <a:bodyPr/>
          <a:lstStyle/>
          <a:p>
            <a:pPr marL="609600" indent="-609600" algn="ctr" eaLnBrk="1" hangingPunct="1">
              <a:buFontTx/>
              <a:buNone/>
            </a:pPr>
            <a:r>
              <a:rPr lang="en-US" sz="2800" b="1" dirty="0" smtClean="0">
                <a:latin typeface="Georgia" pitchFamily="18" charset="0"/>
              </a:rPr>
              <a:t>The welfare effects of price levels</a:t>
            </a:r>
          </a:p>
          <a:p>
            <a:pPr marL="609600" indent="-609600" eaLnBrk="1" hangingPunct="1">
              <a:buFontTx/>
              <a:buNone/>
            </a:pPr>
            <a:r>
              <a:rPr lang="en-US" sz="2400" b="1" u="sng" dirty="0" smtClean="0">
                <a:latin typeface="Georgia" pitchFamily="18" charset="0"/>
              </a:rPr>
              <a:t>Well understood</a:t>
            </a:r>
            <a:r>
              <a:rPr lang="en-US" sz="2400" b="1" dirty="0" smtClean="0">
                <a:latin typeface="Georgia" pitchFamily="18" charset="0"/>
              </a:rPr>
              <a:t>: </a:t>
            </a:r>
          </a:p>
          <a:p>
            <a:pPr marL="609600" indent="-609600" eaLnBrk="1" hangingPunct="1">
              <a:buFontTx/>
              <a:buNone/>
            </a:pPr>
            <a:r>
              <a:rPr lang="en-US" sz="2400" dirty="0" smtClean="0">
                <a:latin typeface="Georgia" pitchFamily="18" charset="0"/>
              </a:rPr>
              <a:t>Buyers lose, sellers gain from higher prices. </a:t>
            </a:r>
          </a:p>
          <a:p>
            <a:pPr marL="0" indent="0" eaLnBrk="1" hangingPunct="1">
              <a:spcBef>
                <a:spcPts val="0"/>
              </a:spcBef>
              <a:buFontTx/>
              <a:buNone/>
            </a:pPr>
            <a:r>
              <a:rPr lang="en-US" sz="2400" dirty="0" smtClean="0">
                <a:latin typeface="Georgia" pitchFamily="18" charset="0"/>
              </a:rPr>
              <a:t>Easily reflected in “net benefit ratio” (marketable surplus as proportion of income)= welfare elasticity </a:t>
            </a:r>
            <a:r>
              <a:rPr lang="en-US" sz="2400" dirty="0" err="1" smtClean="0">
                <a:latin typeface="Georgia" pitchFamily="18" charset="0"/>
              </a:rPr>
              <a:t>wrt</a:t>
            </a:r>
            <a:r>
              <a:rPr lang="en-US" sz="2400" dirty="0" smtClean="0">
                <a:latin typeface="Georgia" pitchFamily="18" charset="0"/>
              </a:rPr>
              <a:t> price (Deaton).</a:t>
            </a:r>
          </a:p>
          <a:p>
            <a:pPr>
              <a:buAutoNum type="romanLcParenBoth"/>
            </a:pPr>
            <a:r>
              <a:rPr lang="en-US" sz="2400" dirty="0">
                <a:latin typeface="Georgia" pitchFamily="18" charset="0"/>
              </a:rPr>
              <a:t> </a:t>
            </a:r>
            <a:r>
              <a:rPr lang="en-US" sz="2400" dirty="0" smtClean="0">
                <a:latin typeface="Georgia" pitchFamily="18" charset="0"/>
              </a:rPr>
              <a:t>Typically increases </a:t>
            </a:r>
            <a:r>
              <a:rPr lang="en-US" sz="2400" dirty="0">
                <a:latin typeface="Georgia" pitchFamily="18" charset="0"/>
              </a:rPr>
              <a:t>w/ income </a:t>
            </a:r>
            <a:r>
              <a:rPr lang="en-US" sz="2400" dirty="0" smtClean="0">
                <a:latin typeface="Georgia" pitchFamily="18" charset="0"/>
              </a:rPr>
              <a:t>in developing countries </a:t>
            </a:r>
            <a:endParaRPr lang="en-US" sz="2400" dirty="0">
              <a:latin typeface="Georgia" pitchFamily="18" charset="0"/>
            </a:endParaRPr>
          </a:p>
          <a:p>
            <a:pPr>
              <a:buAutoNum type="romanLcParenBoth"/>
            </a:pPr>
            <a:r>
              <a:rPr lang="en-US" sz="2400" dirty="0" smtClean="0">
                <a:latin typeface="Georgia" pitchFamily="18" charset="0"/>
              </a:rPr>
              <a:t> Empirical regularity:│NBR&lt;0 </a:t>
            </a:r>
            <a:r>
              <a:rPr lang="en-US" sz="2400" dirty="0">
                <a:latin typeface="Georgia" pitchFamily="18" charset="0"/>
              </a:rPr>
              <a:t>│ </a:t>
            </a:r>
            <a:r>
              <a:rPr lang="en-US" sz="2400" dirty="0" smtClean="0">
                <a:latin typeface="Georgia" pitchFamily="18" charset="0"/>
              </a:rPr>
              <a:t>&gt; </a:t>
            </a:r>
            <a:r>
              <a:rPr lang="en-US" sz="2400" dirty="0">
                <a:latin typeface="Georgia" pitchFamily="18" charset="0"/>
              </a:rPr>
              <a:t>│ </a:t>
            </a:r>
            <a:r>
              <a:rPr lang="en-US" sz="2400" dirty="0" smtClean="0">
                <a:latin typeface="Georgia" pitchFamily="18" charset="0"/>
              </a:rPr>
              <a:t>NBR&gt;0 │. </a:t>
            </a:r>
            <a:r>
              <a:rPr lang="en-US" sz="2400" dirty="0">
                <a:latin typeface="Georgia" pitchFamily="18" charset="0"/>
              </a:rPr>
              <a:t>Therefore, food price rises hurt more than </a:t>
            </a:r>
            <a:r>
              <a:rPr lang="en-US" sz="2400" dirty="0" smtClean="0">
                <a:latin typeface="Georgia" pitchFamily="18" charset="0"/>
              </a:rPr>
              <a:t>symmetric price </a:t>
            </a:r>
            <a:r>
              <a:rPr lang="en-US" sz="2400" dirty="0">
                <a:latin typeface="Georgia" pitchFamily="18" charset="0"/>
              </a:rPr>
              <a:t>drops.  </a:t>
            </a:r>
          </a:p>
          <a:p>
            <a:pPr marL="609600" indent="-609600" eaLnBrk="1" hangingPunct="1">
              <a:buFontTx/>
              <a:buNone/>
            </a:pPr>
            <a:endParaRPr lang="en-US" sz="2400" dirty="0" smtClean="0">
              <a:latin typeface="Georgia" pitchFamily="18" charset="0"/>
            </a:endParaRPr>
          </a:p>
          <a:p>
            <a:pPr marL="609600" indent="-609600" eaLnBrk="1" hangingPunct="1">
              <a:buFontTx/>
              <a:buNone/>
            </a:pPr>
            <a:endParaRPr lang="en-US" sz="2400" dirty="0"/>
          </a:p>
        </p:txBody>
      </p:sp>
      <p:pic>
        <p:nvPicPr>
          <p:cNvPr id="6"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21" name="Title 5"/>
          <p:cNvSpPr txBox="1">
            <a:spLocks/>
          </p:cNvSpPr>
          <p:nvPr/>
        </p:nvSpPr>
        <p:spPr bwMode="auto">
          <a:xfrm>
            <a:off x="5943600" y="0"/>
            <a:ext cx="3200400" cy="990600"/>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Consequences</a:t>
            </a:r>
            <a:endParaRPr lang="en-US" sz="2800" b="1" kern="0" dirty="0">
              <a:solidFill>
                <a:schemeClr val="bg1"/>
              </a:solidFill>
              <a:latin typeface="Georgia" pitchFamily="18" charset="0"/>
              <a:ea typeface="+mj-ea"/>
              <a:cs typeface="+mj-cs"/>
            </a:endParaRPr>
          </a:p>
        </p:txBody>
      </p:sp>
      <p:pic>
        <p:nvPicPr>
          <p:cNvPr id="22" name="Picture 2"/>
          <p:cNvPicPr>
            <a:picLocks noChangeAspect="1" noChangeArrowheads="1"/>
          </p:cNvPicPr>
          <p:nvPr/>
        </p:nvPicPr>
        <p:blipFill>
          <a:blip r:embed="rId3" cstate="print"/>
          <a:srcRect/>
          <a:stretch>
            <a:fillRect/>
          </a:stretch>
        </p:blipFill>
        <p:spPr bwMode="auto">
          <a:xfrm>
            <a:off x="1905000" y="4315178"/>
            <a:ext cx="4038600" cy="2542822"/>
          </a:xfrm>
          <a:prstGeom prst="rect">
            <a:avLst/>
          </a:prstGeom>
          <a:noFill/>
          <a:ln w="9525">
            <a:noFill/>
            <a:miter lim="800000"/>
            <a:headEnd/>
            <a:tailEnd/>
          </a:ln>
          <a:effectLst/>
        </p:spPr>
      </p:pic>
      <p:sp>
        <p:nvSpPr>
          <p:cNvPr id="23" name="TextBox 22"/>
          <p:cNvSpPr txBox="1"/>
          <p:nvPr/>
        </p:nvSpPr>
        <p:spPr>
          <a:xfrm>
            <a:off x="5266063" y="6582401"/>
            <a:ext cx="3581400" cy="246221"/>
          </a:xfrm>
          <a:prstGeom prst="rect">
            <a:avLst/>
          </a:prstGeom>
          <a:noFill/>
        </p:spPr>
        <p:txBody>
          <a:bodyPr wrap="square" rtlCol="0">
            <a:spAutoFit/>
          </a:bodyPr>
          <a:lstStyle/>
          <a:p>
            <a:r>
              <a:rPr lang="en-US" sz="1000" dirty="0" smtClean="0">
                <a:latin typeface="Georgia" pitchFamily="18" charset="0"/>
              </a:rPr>
              <a:t>Source: Barrett and </a:t>
            </a:r>
            <a:r>
              <a:rPr lang="en-US" sz="1000" dirty="0" err="1" smtClean="0">
                <a:latin typeface="Georgia" pitchFamily="18" charset="0"/>
              </a:rPr>
              <a:t>Dorosh</a:t>
            </a:r>
            <a:r>
              <a:rPr lang="en-US" sz="1000" dirty="0" smtClean="0">
                <a:latin typeface="Georgia" pitchFamily="18" charset="0"/>
              </a:rPr>
              <a:t> (1996 </a:t>
            </a:r>
            <a:r>
              <a:rPr lang="en-US" sz="1000" i="1" dirty="0" smtClean="0">
                <a:latin typeface="Georgia" pitchFamily="18" charset="0"/>
              </a:rPr>
              <a:t>AJAE</a:t>
            </a:r>
            <a:r>
              <a:rPr lang="en-US" sz="1000" dirty="0" smtClean="0">
                <a:latin typeface="Georgia" pitchFamily="18" charset="0"/>
              </a:rPr>
              <a:t>)</a:t>
            </a:r>
            <a:endParaRPr lang="en-US" sz="1000" dirty="0">
              <a:latin typeface="Georgia" pitchFamily="18" charset="0"/>
            </a:endParaRPr>
          </a:p>
        </p:txBody>
      </p:sp>
    </p:spTree>
    <p:extLst>
      <p:ext uri="{BB962C8B-B14F-4D97-AF65-F5344CB8AC3E}">
        <p14:creationId xmlns:p14="http://schemas.microsoft.com/office/powerpoint/2010/main" val="110668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81000" y="990600"/>
            <a:ext cx="8382000" cy="4525963"/>
          </a:xfrm>
        </p:spPr>
        <p:txBody>
          <a:bodyPr/>
          <a:lstStyle/>
          <a:p>
            <a:pPr marL="609600" indent="-609600" algn="ctr" eaLnBrk="1" hangingPunct="1">
              <a:buFontTx/>
              <a:buNone/>
            </a:pPr>
            <a:r>
              <a:rPr lang="en-US" sz="2800" b="1" dirty="0" smtClean="0">
                <a:latin typeface="Georgia" pitchFamily="18" charset="0"/>
              </a:rPr>
              <a:t>The welfare effects of price volatility</a:t>
            </a:r>
          </a:p>
          <a:p>
            <a:pPr marL="609600" indent="-609600" algn="ctr" eaLnBrk="1" hangingPunct="1">
              <a:buFontTx/>
              <a:buNone/>
            </a:pPr>
            <a:endParaRPr lang="en-US" sz="2400" dirty="0" smtClean="0">
              <a:latin typeface="Georgia" pitchFamily="18" charset="0"/>
            </a:endParaRPr>
          </a:p>
          <a:p>
            <a:pPr marL="609600" indent="-609600" eaLnBrk="1" hangingPunct="1">
              <a:buFontTx/>
              <a:buNone/>
            </a:pPr>
            <a:r>
              <a:rPr lang="en-US" sz="2400" b="1" u="sng" dirty="0" smtClean="0">
                <a:latin typeface="Georgia" pitchFamily="18" charset="0"/>
              </a:rPr>
              <a:t>Well understood:</a:t>
            </a:r>
          </a:p>
          <a:p>
            <a:pPr marL="0" indent="0" eaLnBrk="1" hangingPunct="1">
              <a:spcBef>
                <a:spcPts val="0"/>
              </a:spcBef>
              <a:buFontTx/>
              <a:buNone/>
            </a:pPr>
            <a:r>
              <a:rPr lang="en-US" sz="2400" dirty="0">
                <a:latin typeface="Georgia" pitchFamily="18" charset="0"/>
              </a:rPr>
              <a:t>Sellers worse off from price risk (Baron 1970, </a:t>
            </a:r>
            <a:r>
              <a:rPr lang="en-US" sz="2400" dirty="0" err="1">
                <a:latin typeface="Georgia" pitchFamily="18" charset="0"/>
              </a:rPr>
              <a:t>Sandmo</a:t>
            </a:r>
            <a:r>
              <a:rPr lang="en-US" sz="2400" dirty="0">
                <a:latin typeface="Georgia" pitchFamily="18" charset="0"/>
              </a:rPr>
              <a:t> 1971).  </a:t>
            </a:r>
          </a:p>
          <a:p>
            <a:pPr marL="609600" indent="-609600" eaLnBrk="1" hangingPunct="1">
              <a:buFontTx/>
              <a:buNone/>
            </a:pPr>
            <a:endParaRPr lang="en-US" sz="2400" b="1" u="sng" dirty="0" smtClean="0">
              <a:latin typeface="Georgia" pitchFamily="18" charset="0"/>
            </a:endParaRPr>
          </a:p>
          <a:p>
            <a:pPr marL="609600" indent="-609600" eaLnBrk="1" hangingPunct="1">
              <a:buFontTx/>
              <a:buNone/>
            </a:pPr>
            <a:r>
              <a:rPr lang="en-US" sz="2400" b="1" u="sng" dirty="0" smtClean="0">
                <a:latin typeface="Georgia" pitchFamily="18" charset="0"/>
              </a:rPr>
              <a:t>Less well understood: </a:t>
            </a:r>
          </a:p>
          <a:p>
            <a:pPr marL="0" indent="0" eaLnBrk="1" hangingPunct="1">
              <a:spcBef>
                <a:spcPts val="0"/>
              </a:spcBef>
              <a:buFontTx/>
              <a:buNone/>
            </a:pPr>
            <a:r>
              <a:rPr lang="en-US" sz="2400" dirty="0" smtClean="0">
                <a:latin typeface="Georgia" pitchFamily="18" charset="0"/>
              </a:rPr>
              <a:t>Welfare effects of price risk are ambiguous for net buyer households (Newbery &amp; </a:t>
            </a:r>
            <a:r>
              <a:rPr lang="en-US" sz="2400" dirty="0" err="1" smtClean="0">
                <a:latin typeface="Georgia" pitchFamily="18" charset="0"/>
              </a:rPr>
              <a:t>Stiglitz</a:t>
            </a:r>
            <a:r>
              <a:rPr lang="en-US" sz="2400" dirty="0" smtClean="0">
                <a:latin typeface="Georgia" pitchFamily="18" charset="0"/>
              </a:rPr>
              <a:t> 1981, </a:t>
            </a:r>
            <a:r>
              <a:rPr lang="en-US" sz="2400" dirty="0" err="1" smtClean="0">
                <a:latin typeface="Georgia" pitchFamily="18" charset="0"/>
              </a:rPr>
              <a:t>Finkelshtain</a:t>
            </a:r>
            <a:r>
              <a:rPr lang="en-US" sz="2400" dirty="0" smtClean="0">
                <a:latin typeface="Georgia" pitchFamily="18" charset="0"/>
              </a:rPr>
              <a:t> &amp; </a:t>
            </a:r>
            <a:r>
              <a:rPr lang="en-US" sz="2400" dirty="0" err="1" smtClean="0">
                <a:latin typeface="Georgia" pitchFamily="18" charset="0"/>
              </a:rPr>
              <a:t>Chalfant</a:t>
            </a:r>
            <a:r>
              <a:rPr lang="en-US" sz="2400" dirty="0" smtClean="0">
                <a:latin typeface="Georgia" pitchFamily="18" charset="0"/>
              </a:rPr>
              <a:t> 1991, Barrett 1996). If most of the poor live in such households, how do volatile food prices affect the poor?</a:t>
            </a:r>
          </a:p>
          <a:p>
            <a:pPr marL="0" indent="0" eaLnBrk="1" hangingPunct="1">
              <a:spcBef>
                <a:spcPts val="0"/>
              </a:spcBef>
              <a:buFontTx/>
              <a:buNone/>
            </a:pPr>
            <a:endParaRPr lang="en-US" sz="2400" dirty="0">
              <a:latin typeface="Georgia" pitchFamily="18" charset="0"/>
            </a:endParaRPr>
          </a:p>
          <a:p>
            <a:pPr marL="0" indent="0" eaLnBrk="1" hangingPunct="1">
              <a:spcBef>
                <a:spcPts val="0"/>
              </a:spcBef>
              <a:buFontTx/>
              <a:buNone/>
            </a:pPr>
            <a:r>
              <a:rPr lang="en-US" sz="2400" dirty="0" smtClean="0">
                <a:latin typeface="Georgia" pitchFamily="18" charset="0"/>
              </a:rPr>
              <a:t>Put differently, who favors more stable food prices, poorer net food buyers, better-off net food sellers, or both?</a:t>
            </a:r>
          </a:p>
          <a:p>
            <a:pPr marL="609600" indent="-609600" eaLnBrk="1" hangingPunct="1">
              <a:buFontTx/>
              <a:buNone/>
            </a:pPr>
            <a:endParaRPr lang="en-US" sz="2400" dirty="0" smtClean="0">
              <a:latin typeface="Georgia" pitchFamily="18" charset="0"/>
            </a:endParaRPr>
          </a:p>
        </p:txBody>
      </p:sp>
      <p:pic>
        <p:nvPicPr>
          <p:cNvPr id="6"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21" name="Title 5"/>
          <p:cNvSpPr txBox="1">
            <a:spLocks/>
          </p:cNvSpPr>
          <p:nvPr/>
        </p:nvSpPr>
        <p:spPr bwMode="auto">
          <a:xfrm>
            <a:off x="5943600" y="0"/>
            <a:ext cx="3200400" cy="990600"/>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Consequences</a:t>
            </a:r>
            <a:endParaRPr lang="en-US" sz="28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1677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53097" y="990600"/>
            <a:ext cx="8382000" cy="4525963"/>
          </a:xfrm>
        </p:spPr>
        <p:txBody>
          <a:bodyPr/>
          <a:lstStyle/>
          <a:p>
            <a:pPr marL="609600" indent="-609600" algn="ctr" eaLnBrk="1" hangingPunct="1">
              <a:buFontTx/>
              <a:buNone/>
            </a:pPr>
            <a:r>
              <a:rPr lang="en-US" sz="2800" b="1" dirty="0" smtClean="0">
                <a:latin typeface="Georgia" pitchFamily="18" charset="0"/>
              </a:rPr>
              <a:t>The welfare effects of price volatility</a:t>
            </a:r>
          </a:p>
          <a:p>
            <a:pPr marL="0" indent="0" eaLnBrk="1" hangingPunct="1">
              <a:spcBef>
                <a:spcPts val="0"/>
              </a:spcBef>
              <a:buFontTx/>
              <a:buNone/>
            </a:pPr>
            <a:endParaRPr lang="en-US" sz="2400" dirty="0">
              <a:latin typeface="Georgia" pitchFamily="18" charset="0"/>
            </a:endParaRPr>
          </a:p>
          <a:p>
            <a:pPr marL="0" indent="0" eaLnBrk="1" hangingPunct="1">
              <a:spcBef>
                <a:spcPts val="0"/>
              </a:spcBef>
              <a:buFontTx/>
              <a:buNone/>
            </a:pPr>
            <a:r>
              <a:rPr lang="en-US" sz="2400" dirty="0">
                <a:latin typeface="Georgia" pitchFamily="18" charset="0"/>
              </a:rPr>
              <a:t>Bellemare, Barrett &amp; Just (</a:t>
            </a:r>
            <a:r>
              <a:rPr lang="en-US" sz="2400" dirty="0" smtClean="0">
                <a:latin typeface="Georgia" pitchFamily="18" charset="0"/>
              </a:rPr>
              <a:t>2011) </a:t>
            </a:r>
            <a:r>
              <a:rPr lang="en-US" sz="2400" dirty="0">
                <a:latin typeface="Georgia" pitchFamily="18" charset="0"/>
              </a:rPr>
              <a:t>derive </a:t>
            </a:r>
            <a:r>
              <a:rPr lang="en-US" sz="2400" dirty="0" smtClean="0">
                <a:latin typeface="Georgia" pitchFamily="18" charset="0"/>
              </a:rPr>
              <a:t>an expression </a:t>
            </a:r>
            <a:r>
              <a:rPr lang="en-US" sz="2400" dirty="0">
                <a:latin typeface="Georgia" pitchFamily="18" charset="0"/>
              </a:rPr>
              <a:t>for multivariate price risk aversion and </a:t>
            </a:r>
            <a:r>
              <a:rPr lang="en-US" sz="2400" dirty="0" smtClean="0">
                <a:latin typeface="Georgia" pitchFamily="18" charset="0"/>
              </a:rPr>
              <a:t>compute </a:t>
            </a:r>
            <a:r>
              <a:rPr lang="en-US" sz="2400" dirty="0">
                <a:latin typeface="Georgia" pitchFamily="18" charset="0"/>
              </a:rPr>
              <a:t>the WTP for price stabilization (build on </a:t>
            </a:r>
            <a:r>
              <a:rPr lang="en-US" sz="2400" dirty="0" err="1">
                <a:latin typeface="Georgia" pitchFamily="18" charset="0"/>
              </a:rPr>
              <a:t>Finkelshtain</a:t>
            </a:r>
            <a:r>
              <a:rPr lang="en-US" sz="2400" dirty="0">
                <a:latin typeface="Georgia" pitchFamily="18" charset="0"/>
              </a:rPr>
              <a:t> &amp; </a:t>
            </a:r>
            <a:r>
              <a:rPr lang="en-US" sz="2400" dirty="0" err="1">
                <a:latin typeface="Georgia" pitchFamily="18" charset="0"/>
              </a:rPr>
              <a:t>Chalfant</a:t>
            </a:r>
            <a:r>
              <a:rPr lang="en-US" sz="2400" dirty="0">
                <a:latin typeface="Georgia" pitchFamily="18" charset="0"/>
              </a:rPr>
              <a:t> 1997</a:t>
            </a:r>
            <a:r>
              <a:rPr lang="en-US" sz="2400" dirty="0" smtClean="0">
                <a:latin typeface="Georgia" pitchFamily="18" charset="0"/>
              </a:rPr>
              <a:t>):</a:t>
            </a:r>
          </a:p>
          <a:p>
            <a:pPr marL="0" indent="0" eaLnBrk="1" hangingPunct="1">
              <a:spcBef>
                <a:spcPts val="0"/>
              </a:spcBef>
              <a:buFontTx/>
              <a:buNone/>
            </a:pPr>
            <a:endParaRPr lang="en-US" sz="2400" dirty="0">
              <a:latin typeface="Georgia" pitchFamily="18" charset="0"/>
            </a:endParaRPr>
          </a:p>
          <a:p>
            <a:pPr marL="0" indent="0" eaLnBrk="1" hangingPunct="1">
              <a:spcBef>
                <a:spcPts val="0"/>
              </a:spcBef>
              <a:buFontTx/>
              <a:buNone/>
            </a:pPr>
            <a:endParaRPr lang="en-US" sz="2400" dirty="0" smtClean="0">
              <a:latin typeface="Georgia" pitchFamily="18" charset="0"/>
            </a:endParaRPr>
          </a:p>
          <a:p>
            <a:pPr marL="0" indent="0" eaLnBrk="1" hangingPunct="1">
              <a:spcBef>
                <a:spcPts val="0"/>
              </a:spcBef>
              <a:buFontTx/>
              <a:buNone/>
            </a:pPr>
            <a:endParaRPr lang="en-US" sz="2400" dirty="0">
              <a:latin typeface="Georgia" pitchFamily="18" charset="0"/>
            </a:endParaRPr>
          </a:p>
          <a:p>
            <a:pPr marL="0" indent="0" eaLnBrk="1" hangingPunct="1">
              <a:spcBef>
                <a:spcPts val="0"/>
              </a:spcBef>
              <a:buFontTx/>
              <a:buNone/>
            </a:pPr>
            <a:endParaRPr lang="en-US" sz="2400" dirty="0" smtClean="0">
              <a:latin typeface="Georgia" pitchFamily="18" charset="0"/>
            </a:endParaRPr>
          </a:p>
          <a:p>
            <a:pPr marL="0" indent="0" eaLnBrk="1" hangingPunct="1">
              <a:spcBef>
                <a:spcPts val="0"/>
              </a:spcBef>
              <a:buFontTx/>
              <a:buNone/>
            </a:pPr>
            <a:r>
              <a:rPr lang="en-US" sz="2400" dirty="0" smtClean="0">
                <a:latin typeface="Georgia" pitchFamily="18" charset="0"/>
              </a:rPr>
              <a:t>The sign is ambiguous.  For sellers (M, </a:t>
            </a:r>
            <a:r>
              <a:rPr lang="el-GR" sz="2400" dirty="0" smtClean="0">
                <a:latin typeface="Georgia" pitchFamily="18" charset="0"/>
              </a:rPr>
              <a:t>β</a:t>
            </a:r>
            <a:r>
              <a:rPr lang="en-US" sz="2400" dirty="0" smtClean="0">
                <a:latin typeface="Georgia" pitchFamily="18" charset="0"/>
              </a:rPr>
              <a:t>&gt;0), however, it’s almost surely positive.  But what about for buyers and what’s the distributional implication of price risk preferences?</a:t>
            </a:r>
          </a:p>
          <a:p>
            <a:pPr marL="0" indent="0" eaLnBrk="1" hangingPunct="1">
              <a:spcBef>
                <a:spcPts val="0"/>
              </a:spcBef>
              <a:buFontTx/>
              <a:buNone/>
            </a:pPr>
            <a:endParaRPr lang="en-US" sz="2400" dirty="0" smtClean="0">
              <a:latin typeface="Georgia" pitchFamily="18" charset="0"/>
            </a:endParaRPr>
          </a:p>
          <a:p>
            <a:pPr marL="0" indent="0" eaLnBrk="1" hangingPunct="1">
              <a:spcBef>
                <a:spcPts val="0"/>
              </a:spcBef>
              <a:buNone/>
            </a:pPr>
            <a:r>
              <a:rPr lang="en-US" sz="2400" dirty="0">
                <a:latin typeface="Georgia" pitchFamily="18" charset="0"/>
              </a:rPr>
              <a:t>Bellemare, Barrett &amp; Just (2011) use panel data from </a:t>
            </a:r>
            <a:r>
              <a:rPr lang="en-US" sz="2400" dirty="0" smtClean="0">
                <a:latin typeface="Georgia" pitchFamily="18" charset="0"/>
              </a:rPr>
              <a:t>rural Ethiopia </a:t>
            </a:r>
            <a:r>
              <a:rPr lang="en-US" sz="2400" dirty="0">
                <a:latin typeface="Georgia" pitchFamily="18" charset="0"/>
              </a:rPr>
              <a:t>to explore that </a:t>
            </a:r>
            <a:r>
              <a:rPr lang="en-US" sz="2400" dirty="0" smtClean="0">
                <a:latin typeface="Georgia" pitchFamily="18" charset="0"/>
              </a:rPr>
              <a:t>question.</a:t>
            </a:r>
            <a:endParaRPr lang="en-US" sz="2400" dirty="0">
              <a:latin typeface="Georgia" pitchFamily="18" charset="0"/>
            </a:endParaRPr>
          </a:p>
          <a:p>
            <a:pPr marL="0" indent="0" eaLnBrk="1" hangingPunct="1">
              <a:spcBef>
                <a:spcPts val="0"/>
              </a:spcBef>
              <a:buFontTx/>
              <a:buNone/>
            </a:pPr>
            <a:endParaRPr lang="en-US" sz="2400" dirty="0">
              <a:latin typeface="Georgia" pitchFamily="18" charset="0"/>
            </a:endParaRPr>
          </a:p>
        </p:txBody>
      </p:sp>
      <p:pic>
        <p:nvPicPr>
          <p:cNvPr id="6"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21" name="Title 5"/>
          <p:cNvSpPr txBox="1">
            <a:spLocks/>
          </p:cNvSpPr>
          <p:nvPr/>
        </p:nvSpPr>
        <p:spPr bwMode="auto">
          <a:xfrm>
            <a:off x="5943600" y="0"/>
            <a:ext cx="3200400" cy="990600"/>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Consequences</a:t>
            </a:r>
            <a:endParaRPr lang="en-US" sz="2800" b="1" kern="0" dirty="0">
              <a:solidFill>
                <a:schemeClr val="bg1"/>
              </a:solidFill>
              <a:latin typeface="Georgia" pitchFamily="18" charset="0"/>
              <a:ea typeface="+mj-ea"/>
              <a:cs typeface="+mj-cs"/>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135" y="3276600"/>
            <a:ext cx="8657729"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865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53097" y="990601"/>
            <a:ext cx="8257503" cy="609600"/>
          </a:xfrm>
        </p:spPr>
        <p:txBody>
          <a:bodyPr/>
          <a:lstStyle/>
          <a:p>
            <a:pPr marL="609600" indent="-609600" algn="ctr" eaLnBrk="1" hangingPunct="1">
              <a:buFontTx/>
              <a:buNone/>
            </a:pPr>
            <a:r>
              <a:rPr lang="en-US" sz="2800" b="1" dirty="0" smtClean="0">
                <a:latin typeface="Georgia" pitchFamily="18" charset="0"/>
              </a:rPr>
              <a:t>The welfare effects of price volatility</a:t>
            </a:r>
          </a:p>
          <a:p>
            <a:pPr marL="0" indent="0" eaLnBrk="1" hangingPunct="1">
              <a:spcBef>
                <a:spcPts val="0"/>
              </a:spcBef>
              <a:buFontTx/>
              <a:buNone/>
            </a:pPr>
            <a:endParaRPr lang="en-US" sz="2400" dirty="0" smtClean="0">
              <a:latin typeface="Georgia" pitchFamily="18" charset="0"/>
            </a:endParaRPr>
          </a:p>
        </p:txBody>
      </p:sp>
      <p:pic>
        <p:nvPicPr>
          <p:cNvPr id="6"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21" name="Title 5"/>
          <p:cNvSpPr txBox="1">
            <a:spLocks/>
          </p:cNvSpPr>
          <p:nvPr/>
        </p:nvSpPr>
        <p:spPr bwMode="auto">
          <a:xfrm>
            <a:off x="5943600" y="0"/>
            <a:ext cx="3200400" cy="990600"/>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Consequences</a:t>
            </a:r>
            <a:endParaRPr lang="en-US" sz="2800" b="1" kern="0" dirty="0">
              <a:solidFill>
                <a:schemeClr val="bg1"/>
              </a:solidFill>
              <a:latin typeface="Georgia" pitchFamily="18" charset="0"/>
              <a:ea typeface="+mj-ea"/>
              <a:cs typeface="+mj-cs"/>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4" y="1447800"/>
            <a:ext cx="5848350"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5943600"/>
            <a:ext cx="8915400" cy="830997"/>
          </a:xfrm>
          <a:prstGeom prst="rect">
            <a:avLst/>
          </a:prstGeom>
          <a:noFill/>
        </p:spPr>
        <p:txBody>
          <a:bodyPr wrap="square" rtlCol="0">
            <a:spAutoFit/>
          </a:bodyPr>
          <a:lstStyle/>
          <a:p>
            <a:r>
              <a:rPr lang="en-US" sz="2400" b="1" u="sng" dirty="0" smtClean="0">
                <a:latin typeface="Georgia" pitchFamily="18" charset="0"/>
              </a:rPr>
              <a:t>Result</a:t>
            </a:r>
            <a:r>
              <a:rPr lang="en-US" sz="2400" dirty="0" smtClean="0">
                <a:latin typeface="Georgia" pitchFamily="18" charset="0"/>
              </a:rPr>
              <a:t>: The best off 40% of </a:t>
            </a:r>
            <a:r>
              <a:rPr lang="en-US" sz="2400" dirty="0" err="1" smtClean="0">
                <a:latin typeface="Georgia" pitchFamily="18" charset="0"/>
              </a:rPr>
              <a:t>hhs</a:t>
            </a:r>
            <a:r>
              <a:rPr lang="en-US" sz="2400" dirty="0" smtClean="0">
                <a:latin typeface="Georgia" pitchFamily="18" charset="0"/>
              </a:rPr>
              <a:t> favor price food stabilization; the poor (but not very poorest) favor unstable prices.</a:t>
            </a:r>
            <a:endParaRPr lang="en-US" sz="2400" dirty="0">
              <a:latin typeface="Georgia" pitchFamily="18" charset="0"/>
            </a:endParaRPr>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7284" y="2958029"/>
            <a:ext cx="978216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027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53097" y="990600"/>
            <a:ext cx="8382000" cy="4525963"/>
          </a:xfrm>
        </p:spPr>
        <p:txBody>
          <a:bodyPr/>
          <a:lstStyle/>
          <a:p>
            <a:pPr marL="0" indent="0" algn="ctr" eaLnBrk="1" hangingPunct="1">
              <a:spcBef>
                <a:spcPts val="0"/>
              </a:spcBef>
              <a:buFontTx/>
              <a:buNone/>
            </a:pPr>
            <a:r>
              <a:rPr lang="en-US" sz="2800" b="1" dirty="0" smtClean="0">
                <a:latin typeface="Georgia" pitchFamily="18" charset="0"/>
              </a:rPr>
              <a:t>Summary of welfare effects of</a:t>
            </a:r>
          </a:p>
          <a:p>
            <a:pPr marL="0" indent="0" algn="ctr" eaLnBrk="1" hangingPunct="1">
              <a:spcBef>
                <a:spcPts val="0"/>
              </a:spcBef>
              <a:buFontTx/>
              <a:buNone/>
            </a:pPr>
            <a:r>
              <a:rPr lang="en-US" sz="2800" b="1" dirty="0" smtClean="0">
                <a:latin typeface="Georgia" pitchFamily="18" charset="0"/>
              </a:rPr>
              <a:t>high and more volatile food prices</a:t>
            </a:r>
          </a:p>
          <a:p>
            <a:pPr marL="609600" indent="-609600" algn="ctr" eaLnBrk="1" hangingPunct="1">
              <a:buFontTx/>
              <a:buNone/>
            </a:pPr>
            <a:endParaRPr lang="en-US" sz="2400" dirty="0" smtClean="0">
              <a:latin typeface="Georgia" pitchFamily="18" charset="0"/>
            </a:endParaRPr>
          </a:p>
          <a:p>
            <a:pPr marL="0" indent="0" eaLnBrk="1" hangingPunct="1">
              <a:spcBef>
                <a:spcPts val="0"/>
              </a:spcBef>
              <a:buNone/>
            </a:pPr>
            <a:r>
              <a:rPr lang="en-US" sz="2400" dirty="0" smtClean="0">
                <a:latin typeface="Georgia" pitchFamily="18" charset="0"/>
              </a:rPr>
              <a:t>If risk effects are second-order compared to levels effects: </a:t>
            </a:r>
          </a:p>
          <a:p>
            <a:pPr marL="0" indent="0" eaLnBrk="1" hangingPunct="1">
              <a:spcBef>
                <a:spcPts val="0"/>
              </a:spcBef>
              <a:buNone/>
            </a:pPr>
            <a:endParaRPr lang="en-US" sz="2400" dirty="0" smtClean="0">
              <a:latin typeface="Georgia" pitchFamily="18" charset="0"/>
            </a:endParaRPr>
          </a:p>
          <a:p>
            <a:pPr marL="457200" indent="-457200" eaLnBrk="1" hangingPunct="1">
              <a:spcBef>
                <a:spcPts val="0"/>
              </a:spcBef>
              <a:buFont typeface="+mj-lt"/>
              <a:buAutoNum type="arabicParenR"/>
            </a:pPr>
            <a:r>
              <a:rPr lang="en-US" sz="2400" dirty="0" smtClean="0">
                <a:latin typeface="Georgia" pitchFamily="18" charset="0"/>
              </a:rPr>
              <a:t>Price risk averse net buyers </a:t>
            </a:r>
            <a:r>
              <a:rPr lang="en-US" sz="2400" i="1" dirty="0" smtClean="0">
                <a:latin typeface="Georgia" pitchFamily="18" charset="0"/>
              </a:rPr>
              <a:t>unambiguously worse off </a:t>
            </a:r>
            <a:r>
              <a:rPr lang="en-US" sz="2400" dirty="0" smtClean="0">
                <a:latin typeface="Georgia" pitchFamily="18" charset="0"/>
              </a:rPr>
              <a:t>… but it’s unclear how many such people there are.</a:t>
            </a:r>
          </a:p>
          <a:p>
            <a:pPr marL="457200" indent="-457200" eaLnBrk="1" hangingPunct="1">
              <a:spcBef>
                <a:spcPts val="0"/>
              </a:spcBef>
              <a:buFont typeface="+mj-lt"/>
              <a:buAutoNum type="arabicParenR"/>
            </a:pPr>
            <a:endParaRPr lang="en-US" sz="2400" dirty="0" smtClean="0">
              <a:latin typeface="Georgia" pitchFamily="18" charset="0"/>
            </a:endParaRPr>
          </a:p>
          <a:p>
            <a:pPr marL="457200" indent="-457200" eaLnBrk="1" hangingPunct="1">
              <a:spcBef>
                <a:spcPts val="0"/>
              </a:spcBef>
              <a:buFont typeface="+mj-lt"/>
              <a:buAutoNum type="arabicParenR"/>
            </a:pPr>
            <a:r>
              <a:rPr lang="en-US" sz="2400" dirty="0" smtClean="0">
                <a:latin typeface="Georgia" pitchFamily="18" charset="0"/>
              </a:rPr>
              <a:t>Price risk loving net buyers are  </a:t>
            </a:r>
            <a:r>
              <a:rPr lang="en-US" sz="2400" i="1" dirty="0" smtClean="0">
                <a:latin typeface="Georgia" pitchFamily="18" charset="0"/>
              </a:rPr>
              <a:t>worse off</a:t>
            </a:r>
            <a:r>
              <a:rPr lang="en-US" sz="2400" dirty="0" smtClean="0">
                <a:latin typeface="Georgia" pitchFamily="18" charset="0"/>
              </a:rPr>
              <a:t>, but greater price volatility limits losses.</a:t>
            </a:r>
          </a:p>
          <a:p>
            <a:pPr marL="457200" indent="-457200" eaLnBrk="1" hangingPunct="1">
              <a:spcBef>
                <a:spcPts val="0"/>
              </a:spcBef>
              <a:buFont typeface="+mj-lt"/>
              <a:buAutoNum type="arabicParenR"/>
            </a:pPr>
            <a:endParaRPr lang="en-US" sz="2400" dirty="0">
              <a:latin typeface="Georgia" pitchFamily="18" charset="0"/>
            </a:endParaRPr>
          </a:p>
          <a:p>
            <a:pPr marL="457200" indent="-457200" eaLnBrk="1" hangingPunct="1">
              <a:spcBef>
                <a:spcPts val="0"/>
              </a:spcBef>
              <a:buFont typeface="+mj-lt"/>
              <a:buAutoNum type="arabicParenR"/>
            </a:pPr>
            <a:r>
              <a:rPr lang="en-US" sz="2400" dirty="0" smtClean="0">
                <a:latin typeface="Georgia" pitchFamily="18" charset="0"/>
              </a:rPr>
              <a:t>Net sellers are </a:t>
            </a:r>
            <a:r>
              <a:rPr lang="en-US" sz="2400" i="1" dirty="0">
                <a:latin typeface="Georgia" pitchFamily="18" charset="0"/>
              </a:rPr>
              <a:t>better off</a:t>
            </a:r>
            <a:r>
              <a:rPr lang="en-US" sz="2400" dirty="0">
                <a:latin typeface="Georgia" pitchFamily="18" charset="0"/>
              </a:rPr>
              <a:t>, but </a:t>
            </a:r>
            <a:r>
              <a:rPr lang="en-US" sz="2400" dirty="0" smtClean="0">
                <a:latin typeface="Georgia" pitchFamily="18" charset="0"/>
              </a:rPr>
              <a:t>more </a:t>
            </a:r>
            <a:r>
              <a:rPr lang="en-US" sz="2400" dirty="0">
                <a:latin typeface="Georgia" pitchFamily="18" charset="0"/>
              </a:rPr>
              <a:t>price risk limits gains</a:t>
            </a:r>
            <a:r>
              <a:rPr lang="en-US" sz="2400" dirty="0" smtClean="0">
                <a:latin typeface="Georgia" pitchFamily="18" charset="0"/>
              </a:rPr>
              <a:t>.</a:t>
            </a:r>
          </a:p>
          <a:p>
            <a:pPr marL="457200" indent="-457200" eaLnBrk="1" hangingPunct="1">
              <a:spcBef>
                <a:spcPts val="0"/>
              </a:spcBef>
              <a:buFont typeface="+mj-lt"/>
              <a:buAutoNum type="arabicParenR"/>
            </a:pPr>
            <a:endParaRPr lang="en-US" sz="2400" dirty="0">
              <a:latin typeface="Georgia" pitchFamily="18" charset="0"/>
            </a:endParaRPr>
          </a:p>
          <a:p>
            <a:pPr marL="0" indent="0" eaLnBrk="1" fontAlgn="auto" hangingPunct="1">
              <a:spcBef>
                <a:spcPts val="0"/>
              </a:spcBef>
              <a:spcAft>
                <a:spcPts val="0"/>
              </a:spcAft>
              <a:buNone/>
              <a:defRPr/>
            </a:pPr>
            <a:endParaRPr lang="en-US" sz="2400" dirty="0">
              <a:solidFill>
                <a:schemeClr val="tx2">
                  <a:lumMod val="75000"/>
                </a:schemeClr>
              </a:solidFill>
              <a:latin typeface="Georgia" pitchFamily="18" charset="0"/>
            </a:endParaRPr>
          </a:p>
          <a:p>
            <a:pPr marL="457200" indent="-457200" eaLnBrk="1" hangingPunct="1">
              <a:spcBef>
                <a:spcPts val="0"/>
              </a:spcBef>
              <a:buFont typeface="+mj-lt"/>
              <a:buAutoNum type="arabicParenR"/>
            </a:pPr>
            <a:endParaRPr lang="en-US" sz="2400" dirty="0">
              <a:latin typeface="Georgia" pitchFamily="18" charset="0"/>
            </a:endParaRPr>
          </a:p>
          <a:p>
            <a:pPr marL="457200" indent="-457200" eaLnBrk="1" hangingPunct="1">
              <a:spcBef>
                <a:spcPts val="0"/>
              </a:spcBef>
              <a:buFont typeface="+mj-lt"/>
              <a:buAutoNum type="arabicParenR"/>
            </a:pPr>
            <a:endParaRPr lang="en-US" sz="2400" dirty="0" smtClean="0">
              <a:latin typeface="Georgia" pitchFamily="18" charset="0"/>
            </a:endParaRPr>
          </a:p>
        </p:txBody>
      </p:sp>
      <p:pic>
        <p:nvPicPr>
          <p:cNvPr id="6"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21" name="Title 5"/>
          <p:cNvSpPr txBox="1">
            <a:spLocks/>
          </p:cNvSpPr>
          <p:nvPr/>
        </p:nvSpPr>
        <p:spPr bwMode="auto">
          <a:xfrm>
            <a:off x="5943600" y="0"/>
            <a:ext cx="3200400" cy="990600"/>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Consequences</a:t>
            </a:r>
            <a:endParaRPr lang="en-US" sz="28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72678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5932</TotalTime>
  <Words>1136</Words>
  <Application>Microsoft Office PowerPoint</Application>
  <PresentationFormat>On-screen Show (4:3)</PresentationFormat>
  <Paragraphs>126</Paragraphs>
  <Slides>15</Slides>
  <Notes>1</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Default Design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ANP</dc:creator>
  <cp:lastModifiedBy>Chris Barrett</cp:lastModifiedBy>
  <cp:revision>203</cp:revision>
  <cp:lastPrinted>2011-12-05T16:02:24Z</cp:lastPrinted>
  <dcterms:created xsi:type="dcterms:W3CDTF">2001-03-15T21:53:34Z</dcterms:created>
  <dcterms:modified xsi:type="dcterms:W3CDTF">2011-12-05T16:03:37Z</dcterms:modified>
</cp:coreProperties>
</file>